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52" r:id="rId3"/>
    <p:sldId id="341" r:id="rId5"/>
    <p:sldId id="353" r:id="rId6"/>
    <p:sldId id="319" r:id="rId7"/>
    <p:sldId id="318" r:id="rId8"/>
    <p:sldId id="316" r:id="rId9"/>
    <p:sldId id="373" r:id="rId10"/>
    <p:sldId id="374" r:id="rId11"/>
    <p:sldId id="375" r:id="rId12"/>
    <p:sldId id="381" r:id="rId13"/>
    <p:sldId id="379" r:id="rId14"/>
    <p:sldId id="428" r:id="rId15"/>
    <p:sldId id="376" r:id="rId16"/>
    <p:sldId id="408" r:id="rId17"/>
    <p:sldId id="40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601"/>
    <a:srgbClr val="3919F7"/>
    <a:srgbClr val="1FB4C2"/>
    <a:srgbClr val="22A3B8"/>
    <a:srgbClr val="037984"/>
    <a:srgbClr val="25AFC6"/>
    <a:srgbClr val="96D045"/>
    <a:srgbClr val="4BACC6"/>
    <a:srgbClr val="DD5B29"/>
    <a:srgbClr val="E4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83333" autoAdjust="0"/>
  </p:normalViewPr>
  <p:slideViewPr>
    <p:cSldViewPr snapToGrid="0" snapToObjects="1">
      <p:cViewPr>
        <p:scale>
          <a:sx n="66" d="100"/>
          <a:sy n="66" d="100"/>
        </p:scale>
        <p:origin x="1344" y="450"/>
      </p:cViewPr>
      <p:guideLst/>
    </p:cSldViewPr>
  </p:slideViewPr>
  <p:notesTextViewPr>
    <p:cViewPr>
      <p:scale>
        <a:sx n="200" d="100"/>
        <a:sy n="2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E475-39C5-442E-91E3-4F402A05A6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355E6-BC69-459C-9A59-C187A6960C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0" y="0"/>
            <a:ext cx="12192000" cy="6858000"/>
          </a:xfrm>
          <a:prstGeom prst="rect">
            <a:avLst/>
          </a:prstGeom>
          <a:solidFill>
            <a:srgbClr val="4B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9939" y="0"/>
            <a:ext cx="1222513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1"/>
            <a:ext cx="12192000" cy="6858000"/>
          </a:xfrm>
          <a:prstGeom prst="rect">
            <a:avLst/>
          </a:prstGeom>
          <a:solidFill>
            <a:srgbClr val="00B8D4"/>
          </a:solidFill>
          <a:ln>
            <a:noFill/>
          </a:ln>
        </p:spPr>
        <p:txBody>
          <a:bodyPr vert="horz" wrap="square" lIns="91440" tIns="45720" rIns="91440" bIns="45720" numCol="1" anchor="t" anchorCtr="0" compatLnSpc="1"/>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tags" Target="../tags/tag15.xml"/><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xml"/><Relationship Id="rId7" Type="http://schemas.openxmlformats.org/officeDocument/2006/relationships/image" Target="../media/image3.svg"/><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7.png"/><Relationship Id="rId3" Type="http://schemas.openxmlformats.org/officeDocument/2006/relationships/image" Target="../media/image1.svg"/><Relationship Id="rId2" Type="http://schemas.openxmlformats.org/officeDocument/2006/relationships/image" Target="../media/image6.png"/><Relationship Id="rId13" Type="http://schemas.openxmlformats.org/officeDocument/2006/relationships/notesSlide" Target="../notesSlides/notesSlide5.xml"/><Relationship Id="rId12" Type="http://schemas.openxmlformats.org/officeDocument/2006/relationships/slideLayout" Target="../slideLayouts/slideLayout3.xml"/><Relationship Id="rId11" Type="http://schemas.openxmlformats.org/officeDocument/2006/relationships/image" Target="../media/image3.png"/><Relationship Id="rId10" Type="http://schemas.openxmlformats.org/officeDocument/2006/relationships/image" Target="../media/image4.sv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image" Target="../media/image10.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9060" y="4859830"/>
            <a:ext cx="12201060" cy="1998170"/>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35" name="矩形 134"/>
          <p:cNvSpPr/>
          <p:nvPr/>
        </p:nvSpPr>
        <p:spPr>
          <a:xfrm>
            <a:off x="-9060" y="4820321"/>
            <a:ext cx="12201060" cy="2037679"/>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pic>
        <p:nvPicPr>
          <p:cNvPr id="254" name="图片 253"/>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9697"/>
          <a:stretch>
            <a:fillRect/>
          </a:stretch>
        </p:blipFill>
        <p:spPr>
          <a:xfrm>
            <a:off x="948010" y="3186389"/>
            <a:ext cx="10295980" cy="3425440"/>
          </a:xfrm>
          <a:prstGeom prst="rect">
            <a:avLst/>
          </a:prstGeom>
        </p:spPr>
      </p:pic>
      <p:sp>
        <p:nvSpPr>
          <p:cNvPr id="256" name="文本框 6"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a:spLocks noChangeArrowheads="1"/>
          </p:cNvSpPr>
          <p:nvPr/>
        </p:nvSpPr>
        <p:spPr bwMode="auto">
          <a:xfrm>
            <a:off x="2178050" y="1732280"/>
            <a:ext cx="834898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4400" dirty="0">
                <a:solidFill>
                  <a:srgbClr val="1FB4C2"/>
                </a:solidFill>
                <a:latin typeface="+mj-ea"/>
                <a:ea typeface="+mj-ea"/>
                <a:cs typeface="Ebrima" panose="02000000000000000000" pitchFamily="2" charset="0"/>
              </a:rPr>
              <a:t>基于应用场景的综合分析题复习</a:t>
            </a:r>
            <a:endParaRPr lang="zh-CN" altLang="en-US" sz="4400" dirty="0">
              <a:solidFill>
                <a:srgbClr val="1FB4C2"/>
              </a:solidFill>
              <a:latin typeface="+mj-ea"/>
              <a:ea typeface="+mj-ea"/>
              <a:cs typeface="Ebrima" panose="02000000000000000000" pitchFamily="2" charset="0"/>
            </a:endParaRPr>
          </a:p>
        </p:txBody>
      </p:sp>
      <p:sp>
        <p:nvSpPr>
          <p:cNvPr id="266" name="KSO_Shape"/>
          <p:cNvSpPr/>
          <p:nvPr/>
        </p:nvSpPr>
        <p:spPr>
          <a:xfrm>
            <a:off x="4509135" y="4568825"/>
            <a:ext cx="215265" cy="160020"/>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1FB4C2"/>
              </a:solidFill>
            </a:endParaRPr>
          </a:p>
        </p:txBody>
      </p:sp>
      <p:sp>
        <p:nvSpPr>
          <p:cNvPr id="739" name="KSO_Shape"/>
          <p:cNvSpPr/>
          <p:nvPr/>
        </p:nvSpPr>
        <p:spPr>
          <a:xfrm>
            <a:off x="8922577" y="794700"/>
            <a:ext cx="247107" cy="175446"/>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1FB4C2"/>
              </a:solidFill>
            </a:endParaRPr>
          </a:p>
        </p:txBody>
      </p:sp>
      <p:sp>
        <p:nvSpPr>
          <p:cNvPr id="3" name="文本框 2"/>
          <p:cNvSpPr txBox="1"/>
          <p:nvPr/>
        </p:nvSpPr>
        <p:spPr>
          <a:xfrm>
            <a:off x="3872230" y="911860"/>
            <a:ext cx="4841875" cy="650875"/>
          </a:xfrm>
          <a:prstGeom prst="rect">
            <a:avLst/>
          </a:prstGeom>
          <a:noFill/>
        </p:spPr>
        <p:txBody>
          <a:bodyPr wrap="square" rtlCol="0" anchor="t">
            <a:spAutoFit/>
          </a:bodyPr>
          <a:p>
            <a:pPr>
              <a:lnSpc>
                <a:spcPct val="130000"/>
              </a:lnSpc>
              <a:spcBef>
                <a:spcPts val="600"/>
              </a:spcBef>
            </a:pPr>
            <a:r>
              <a:rPr lang="zh-CN" altLang="en-US" sz="2800" dirty="0">
                <a:solidFill>
                  <a:srgbClr val="1FB4C2"/>
                </a:solidFill>
                <a:latin typeface="华文新魏" panose="02010800040101010101" charset="-122"/>
                <a:ea typeface="华文新魏" panose="02010800040101010101" charset="-122"/>
                <a:cs typeface="Ebrima" panose="02000000000000000000" pitchFamily="2" charset="0"/>
                <a:sym typeface="+mn-lt"/>
              </a:rPr>
              <a:t>学然后知不足，教然后知困</a:t>
            </a:r>
            <a:endParaRPr lang="zh-CN" altLang="en-US" sz="2800" dirty="0">
              <a:solidFill>
                <a:srgbClr val="1FB4C2"/>
              </a:solidFill>
              <a:latin typeface="华文新魏" panose="02010800040101010101" charset="-122"/>
              <a:ea typeface="华文新魏" panose="02010800040101010101" charset="-122"/>
              <a:cs typeface="Ebrima" panose="02000000000000000000" pitchFamily="2" charset="0"/>
              <a:sym typeface="+mn-lt"/>
            </a:endParaRPr>
          </a:p>
        </p:txBody>
      </p:sp>
      <p:pic>
        <p:nvPicPr>
          <p:cNvPr id="2" name="图片 1"/>
          <p:cNvPicPr>
            <a:picLocks noChangeAspect="1"/>
          </p:cNvPicPr>
          <p:nvPr/>
        </p:nvPicPr>
        <p:blipFill>
          <a:blip r:embed="rId3"/>
          <a:stretch>
            <a:fillRect/>
          </a:stretch>
        </p:blipFill>
        <p:spPr>
          <a:xfrm>
            <a:off x="9213215" y="0"/>
            <a:ext cx="2978785" cy="50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anim calcmode="lin" valueType="num">
                                          <p:cBhvr>
                                            <p:cTn id="8" dur="1000" fill="hold"/>
                                            <p:tgtEl>
                                              <p:spTgt spid="254"/>
                                            </p:tgtEl>
                                            <p:attrNameLst>
                                              <p:attrName>ppt_x</p:attrName>
                                            </p:attrNameLst>
                                          </p:cBhvr>
                                          <p:tavLst>
                                            <p:tav tm="0">
                                              <p:val>
                                                <p:strVal val="#ppt_x"/>
                                              </p:val>
                                            </p:tav>
                                            <p:tav tm="100000">
                                              <p:val>
                                                <p:strVal val="#ppt_x"/>
                                              </p:val>
                                            </p:tav>
                                          </p:tavLst>
                                        </p:anim>
                                        <p:anim calcmode="lin" valueType="num">
                                          <p:cBhvr>
                                            <p:cTn id="9" dur="1000" fill="hold"/>
                                            <p:tgtEl>
                                              <p:spTgt spid="25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randombar(horizontal)">
                                          <p:cBhvr>
                                            <p:cTn id="12" dur="1500"/>
                                            <p:tgtEl>
                                              <p:spTgt spid="135"/>
                                            </p:tgtEl>
                                          </p:cBhvr>
                                        </p:animEffect>
                                      </p:childTnLst>
                                    </p:cTn>
                                  </p:par>
                                </p:childTnLst>
                              </p:cTn>
                            </p:par>
                            <p:par>
                              <p:cTn id="13" fill="hold">
                                <p:stCondLst>
                                  <p:cond delay="1000"/>
                                </p:stCondLst>
                                <p:childTnLst>
                                  <p:par>
                                    <p:cTn id="14" presetID="2" presetClass="entr" presetSubtype="2" accel="50000" fill="hold" grpId="0" nodeType="afterEffect" p14:presetBounceEnd="46000">
                                      <p:stCondLst>
                                        <p:cond delay="0"/>
                                      </p:stCondLst>
                                      <p:childTnLst>
                                        <p:set>
                                          <p:cBhvr>
                                            <p:cTn id="15" dur="1" fill="hold">
                                              <p:stCondLst>
                                                <p:cond delay="0"/>
                                              </p:stCondLst>
                                            </p:cTn>
                                            <p:tgtEl>
                                              <p:spTgt spid="256"/>
                                            </p:tgtEl>
                                            <p:attrNameLst>
                                              <p:attrName>style.visibility</p:attrName>
                                            </p:attrNameLst>
                                          </p:cBhvr>
                                          <p:to>
                                            <p:strVal val="visible"/>
                                          </p:to>
                                        </p:set>
                                        <p:anim calcmode="lin" valueType="num" p14:bounceEnd="46000">
                                          <p:cBhvr additive="base">
                                            <p:cTn id="16" dur="1000" fill="hold"/>
                                            <p:tgtEl>
                                              <p:spTgt spid="256"/>
                                            </p:tgtEl>
                                            <p:attrNameLst>
                                              <p:attrName>ppt_x</p:attrName>
                                            </p:attrNameLst>
                                          </p:cBhvr>
                                          <p:tavLst>
                                            <p:tav tm="0">
                                              <p:val>
                                                <p:strVal val="1+#ppt_w/2"/>
                                              </p:val>
                                            </p:tav>
                                            <p:tav tm="100000">
                                              <p:val>
                                                <p:strVal val="#ppt_x"/>
                                              </p:val>
                                            </p:tav>
                                          </p:tavLst>
                                        </p:anim>
                                        <p:anim calcmode="lin" valueType="num" p14:bounceEnd="46000">
                                          <p:cBhvr additive="base">
                                            <p:cTn id="17" dur="1000" fill="hold"/>
                                            <p:tgtEl>
                                              <p:spTgt spid="25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fade">
                                          <p:cBhvr>
                                            <p:cTn id="21" dur="1000"/>
                                            <p:tgtEl>
                                              <p:spTgt spid="266"/>
                                            </p:tgtEl>
                                          </p:cBhvr>
                                        </p:animEffect>
                                        <p:anim calcmode="lin" valueType="num">
                                          <p:cBhvr>
                                            <p:cTn id="22" dur="1000" fill="hold"/>
                                            <p:tgtEl>
                                              <p:spTgt spid="266"/>
                                            </p:tgtEl>
                                            <p:attrNameLst>
                                              <p:attrName>ppt_x</p:attrName>
                                            </p:attrNameLst>
                                          </p:cBhvr>
                                          <p:tavLst>
                                            <p:tav tm="0">
                                              <p:val>
                                                <p:strVal val="#ppt_x"/>
                                              </p:val>
                                            </p:tav>
                                            <p:tav tm="100000">
                                              <p:val>
                                                <p:strVal val="#ppt_x"/>
                                              </p:val>
                                            </p:tav>
                                          </p:tavLst>
                                        </p:anim>
                                        <p:anim calcmode="lin" valueType="num">
                                          <p:cBhvr>
                                            <p:cTn id="23" dur="1000" fill="hold"/>
                                            <p:tgtEl>
                                              <p:spTgt spid="2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39"/>
                                            </p:tgtEl>
                                            <p:attrNameLst>
                                              <p:attrName>style.visibility</p:attrName>
                                            </p:attrNameLst>
                                          </p:cBhvr>
                                          <p:to>
                                            <p:strVal val="visible"/>
                                          </p:to>
                                        </p:set>
                                        <p:animEffect transition="in" filter="fade">
                                          <p:cBhvr>
                                            <p:cTn id="26" dur="1000"/>
                                            <p:tgtEl>
                                              <p:spTgt spid="739"/>
                                            </p:tgtEl>
                                          </p:cBhvr>
                                        </p:animEffect>
                                        <p:anim calcmode="lin" valueType="num">
                                          <p:cBhvr>
                                            <p:cTn id="27" dur="1000" fill="hold"/>
                                            <p:tgtEl>
                                              <p:spTgt spid="739"/>
                                            </p:tgtEl>
                                            <p:attrNameLst>
                                              <p:attrName>ppt_x</p:attrName>
                                            </p:attrNameLst>
                                          </p:cBhvr>
                                          <p:tavLst>
                                            <p:tav tm="0">
                                              <p:val>
                                                <p:strVal val="#ppt_x"/>
                                              </p:val>
                                            </p:tav>
                                            <p:tav tm="100000">
                                              <p:val>
                                                <p:strVal val="#ppt_x"/>
                                              </p:val>
                                            </p:tav>
                                          </p:tavLst>
                                        </p:anim>
                                        <p:anim calcmode="lin" valueType="num">
                                          <p:cBhvr>
                                            <p:cTn id="28"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256" grpId="0" bldLvl="0" animBg="1"/>
          <p:bldP spid="266" grpId="0" bldLvl="0" animBg="1"/>
          <p:bldP spid="7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anim calcmode="lin" valueType="num">
                                          <p:cBhvr>
                                            <p:cTn id="8" dur="1000" fill="hold"/>
                                            <p:tgtEl>
                                              <p:spTgt spid="254"/>
                                            </p:tgtEl>
                                            <p:attrNameLst>
                                              <p:attrName>ppt_x</p:attrName>
                                            </p:attrNameLst>
                                          </p:cBhvr>
                                          <p:tavLst>
                                            <p:tav tm="0">
                                              <p:val>
                                                <p:strVal val="#ppt_x"/>
                                              </p:val>
                                            </p:tav>
                                            <p:tav tm="100000">
                                              <p:val>
                                                <p:strVal val="#ppt_x"/>
                                              </p:val>
                                            </p:tav>
                                          </p:tavLst>
                                        </p:anim>
                                        <p:anim calcmode="lin" valueType="num">
                                          <p:cBhvr>
                                            <p:cTn id="9" dur="1000" fill="hold"/>
                                            <p:tgtEl>
                                              <p:spTgt spid="25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randombar(horizontal)">
                                          <p:cBhvr>
                                            <p:cTn id="12" dur="1500"/>
                                            <p:tgtEl>
                                              <p:spTgt spid="135"/>
                                            </p:tgtEl>
                                          </p:cBhvr>
                                        </p:animEffect>
                                      </p:childTnLst>
                                    </p:cTn>
                                  </p:par>
                                </p:childTnLst>
                              </p:cTn>
                            </p:par>
                            <p:par>
                              <p:cTn id="13" fill="hold">
                                <p:stCondLst>
                                  <p:cond delay="1000"/>
                                </p:stCondLst>
                                <p:childTnLst>
                                  <p:par>
                                    <p:cTn id="14" presetID="2" presetClass="entr" presetSubtype="2" accel="50000" fill="hold" grpId="0" nodeType="afterEffect">
                                      <p:stCondLst>
                                        <p:cond delay="0"/>
                                      </p:stCondLst>
                                      <p:childTnLst>
                                        <p:set>
                                          <p:cBhvr>
                                            <p:cTn id="15" dur="1" fill="hold">
                                              <p:stCondLst>
                                                <p:cond delay="0"/>
                                              </p:stCondLst>
                                            </p:cTn>
                                            <p:tgtEl>
                                              <p:spTgt spid="256"/>
                                            </p:tgtEl>
                                            <p:attrNameLst>
                                              <p:attrName>style.visibility</p:attrName>
                                            </p:attrNameLst>
                                          </p:cBhvr>
                                          <p:to>
                                            <p:strVal val="visible"/>
                                          </p:to>
                                        </p:set>
                                        <p:anim calcmode="lin" valueType="num">
                                          <p:cBhvr additive="base">
                                            <p:cTn id="16" dur="1000" fill="hold"/>
                                            <p:tgtEl>
                                              <p:spTgt spid="256"/>
                                            </p:tgtEl>
                                            <p:attrNameLst>
                                              <p:attrName>ppt_x</p:attrName>
                                            </p:attrNameLst>
                                          </p:cBhvr>
                                          <p:tavLst>
                                            <p:tav tm="0">
                                              <p:val>
                                                <p:strVal val="1+#ppt_w/2"/>
                                              </p:val>
                                            </p:tav>
                                            <p:tav tm="100000">
                                              <p:val>
                                                <p:strVal val="#ppt_x"/>
                                              </p:val>
                                            </p:tav>
                                          </p:tavLst>
                                        </p:anim>
                                        <p:anim calcmode="lin" valueType="num">
                                          <p:cBhvr additive="base">
                                            <p:cTn id="17" dur="1000" fill="hold"/>
                                            <p:tgtEl>
                                              <p:spTgt spid="25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fade">
                                          <p:cBhvr>
                                            <p:cTn id="21" dur="1000"/>
                                            <p:tgtEl>
                                              <p:spTgt spid="266"/>
                                            </p:tgtEl>
                                          </p:cBhvr>
                                        </p:animEffect>
                                        <p:anim calcmode="lin" valueType="num">
                                          <p:cBhvr>
                                            <p:cTn id="22" dur="1000" fill="hold"/>
                                            <p:tgtEl>
                                              <p:spTgt spid="266"/>
                                            </p:tgtEl>
                                            <p:attrNameLst>
                                              <p:attrName>ppt_x</p:attrName>
                                            </p:attrNameLst>
                                          </p:cBhvr>
                                          <p:tavLst>
                                            <p:tav tm="0">
                                              <p:val>
                                                <p:strVal val="#ppt_x"/>
                                              </p:val>
                                            </p:tav>
                                            <p:tav tm="100000">
                                              <p:val>
                                                <p:strVal val="#ppt_x"/>
                                              </p:val>
                                            </p:tav>
                                          </p:tavLst>
                                        </p:anim>
                                        <p:anim calcmode="lin" valueType="num">
                                          <p:cBhvr>
                                            <p:cTn id="23" dur="1000" fill="hold"/>
                                            <p:tgtEl>
                                              <p:spTgt spid="2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39"/>
                                            </p:tgtEl>
                                            <p:attrNameLst>
                                              <p:attrName>style.visibility</p:attrName>
                                            </p:attrNameLst>
                                          </p:cBhvr>
                                          <p:to>
                                            <p:strVal val="visible"/>
                                          </p:to>
                                        </p:set>
                                        <p:animEffect transition="in" filter="fade">
                                          <p:cBhvr>
                                            <p:cTn id="26" dur="1000"/>
                                            <p:tgtEl>
                                              <p:spTgt spid="739"/>
                                            </p:tgtEl>
                                          </p:cBhvr>
                                        </p:animEffect>
                                        <p:anim calcmode="lin" valueType="num">
                                          <p:cBhvr>
                                            <p:cTn id="27" dur="1000" fill="hold"/>
                                            <p:tgtEl>
                                              <p:spTgt spid="739"/>
                                            </p:tgtEl>
                                            <p:attrNameLst>
                                              <p:attrName>ppt_x</p:attrName>
                                            </p:attrNameLst>
                                          </p:cBhvr>
                                          <p:tavLst>
                                            <p:tav tm="0">
                                              <p:val>
                                                <p:strVal val="#ppt_x"/>
                                              </p:val>
                                            </p:tav>
                                            <p:tav tm="100000">
                                              <p:val>
                                                <p:strVal val="#ppt_x"/>
                                              </p:val>
                                            </p:tav>
                                          </p:tavLst>
                                        </p:anim>
                                        <p:anim calcmode="lin" valueType="num">
                                          <p:cBhvr>
                                            <p:cTn id="28"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256" grpId="0" bldLvl="0" animBg="1"/>
          <p:bldP spid="266" grpId="0" bldLvl="0" animBg="1"/>
          <p:bldP spid="739"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lang="zh-CN" altLang="en-US" sz="3200" dirty="0">
                <a:solidFill>
                  <a:schemeClr val="tx1">
                    <a:lumMod val="75000"/>
                    <a:lumOff val="25000"/>
                  </a:schemeClr>
                </a:solidFill>
                <a:cs typeface="+mn-ea"/>
                <a:sym typeface="+mn-lt"/>
              </a:rPr>
              <a:t>传感技术</a:t>
            </a:r>
            <a:endParaRPr kumimoji="1" lang="zh-CN" altLang="en-US" sz="3200">
              <a:solidFill>
                <a:schemeClr val="tx1">
                  <a:lumMod val="75000"/>
                  <a:lumOff val="25000"/>
                </a:schemeClr>
              </a:solidFill>
              <a:latin typeface="Agency FB" panose="020B0503020202020204" pitchFamily="34" charset="0"/>
            </a:endParaRPr>
          </a:p>
        </p:txBody>
      </p:sp>
      <p:sp>
        <p:nvSpPr>
          <p:cNvPr id="8" name="文本框 7"/>
          <p:cNvSpPr txBox="1"/>
          <p:nvPr>
            <p:custDataLst>
              <p:tags r:id="rId1"/>
            </p:custDataLst>
          </p:nvPr>
        </p:nvSpPr>
        <p:spPr>
          <a:xfrm>
            <a:off x="680720" y="1361440"/>
            <a:ext cx="10967720" cy="4792980"/>
          </a:xfrm>
          <a:prstGeom prst="rect">
            <a:avLst/>
          </a:prstGeom>
          <a:noFill/>
          <a:ln w="28575" cmpd="sng">
            <a:solidFill>
              <a:schemeClr val="tx2"/>
            </a:solidFill>
            <a:prstDash val="solid"/>
            <a:bevel/>
          </a:ln>
        </p:spPr>
        <p:txBody>
          <a:bodyPr wrap="square">
            <a:noAutofit/>
          </a:bodyPr>
          <a:p>
            <a:pPr algn="l">
              <a:buClrTx/>
              <a:buSzTx/>
              <a:buNone/>
            </a:pPr>
            <a:r>
              <a:rPr lang="zh-CN" sz="2800" b="0">
                <a:solidFill>
                  <a:schemeClr val="accent1">
                    <a:lumMod val="50000"/>
                  </a:schemeClr>
                </a:solidFill>
                <a:ea typeface="宋体" panose="02010600030101010101" pitchFamily="2" charset="-122"/>
              </a:rPr>
              <a:t>习题呈现：</a:t>
            </a:r>
            <a:endParaRPr lang="zh-CN" sz="2800" b="0">
              <a:solidFill>
                <a:schemeClr val="accent1">
                  <a:lumMod val="50000"/>
                </a:schemeClr>
              </a:solidFill>
              <a:ea typeface="宋体" panose="02010600030101010101" pitchFamily="2" charset="-122"/>
            </a:endParaRPr>
          </a:p>
          <a:p>
            <a:pPr algn="l">
              <a:buClrTx/>
              <a:buSzTx/>
              <a:buNone/>
            </a:pPr>
            <a:r>
              <a:rPr lang="en-US" altLang="zh-CN" sz="2000">
                <a:solidFill>
                  <a:schemeClr val="accent1">
                    <a:lumMod val="50000"/>
                  </a:schemeClr>
                </a:solidFill>
                <a:ea typeface="宋体" panose="02010600030101010101" pitchFamily="2" charset="-122"/>
                <a:sym typeface="+mn-ea"/>
              </a:rPr>
              <a:t>3</a:t>
            </a:r>
            <a:r>
              <a:rPr lang="zh-CN" altLang="en-US" sz="2000">
                <a:solidFill>
                  <a:schemeClr val="accent1">
                    <a:lumMod val="50000"/>
                  </a:schemeClr>
                </a:solidFill>
                <a:ea typeface="宋体" panose="02010600030101010101" pitchFamily="2" charset="-122"/>
                <a:sym typeface="+mn-ea"/>
              </a:rPr>
              <a:t>、多选题：请分析无人驾驶汽车在自动驾驶的过程中需要借助以下哪些传感器帮助它感知周边的环境？（					）</a:t>
            </a:r>
            <a:endParaRPr lang="zh-CN" altLang="en-US" sz="2000">
              <a:solidFill>
                <a:schemeClr val="accent1">
                  <a:lumMod val="50000"/>
                </a:schemeClr>
              </a:solidFill>
              <a:ea typeface="宋体" panose="02010600030101010101" pitchFamily="2" charset="-122"/>
              <a:sym typeface="+mn-ea"/>
            </a:endParaRPr>
          </a:p>
          <a:p>
            <a:pPr algn="l">
              <a:buClrTx/>
              <a:buSzTx/>
              <a:buNone/>
            </a:pPr>
            <a:r>
              <a:rPr lang="zh-CN" altLang="en-US" sz="2000">
                <a:solidFill>
                  <a:schemeClr val="accent1">
                    <a:lumMod val="50000"/>
                  </a:schemeClr>
                </a:solidFill>
                <a:ea typeface="宋体" panose="02010600030101010101" pitchFamily="2" charset="-122"/>
                <a:sym typeface="+mn-ea"/>
              </a:rPr>
              <a:t>A.图像传感器（摄像头）</a:t>
            </a:r>
            <a:r>
              <a:rPr lang="en-US" altLang="zh-CN" sz="2000">
                <a:solidFill>
                  <a:schemeClr val="accent1">
                    <a:lumMod val="50000"/>
                  </a:schemeClr>
                </a:solidFill>
                <a:ea typeface="宋体" panose="02010600030101010101" pitchFamily="2" charset="-122"/>
                <a:sym typeface="+mn-ea"/>
              </a:rPr>
              <a:t>          </a:t>
            </a:r>
            <a:r>
              <a:rPr lang="zh-CN" altLang="en-US" sz="2000">
                <a:solidFill>
                  <a:schemeClr val="accent1">
                    <a:lumMod val="50000"/>
                  </a:schemeClr>
                </a:solidFill>
                <a:ea typeface="宋体" panose="02010600030101010101" pitchFamily="2" charset="-122"/>
                <a:sym typeface="+mn-ea"/>
              </a:rPr>
              <a:t>B.超声波传感器</a:t>
            </a:r>
            <a:r>
              <a:rPr lang="en-US" altLang="zh-CN" sz="2000">
                <a:solidFill>
                  <a:schemeClr val="accent1">
                    <a:lumMod val="50000"/>
                  </a:schemeClr>
                </a:solidFill>
                <a:ea typeface="宋体" panose="02010600030101010101" pitchFamily="2" charset="-122"/>
                <a:sym typeface="+mn-ea"/>
              </a:rPr>
              <a:t>           </a:t>
            </a:r>
            <a:r>
              <a:rPr lang="zh-CN" altLang="en-US" sz="2000">
                <a:solidFill>
                  <a:schemeClr val="accent1">
                    <a:lumMod val="50000"/>
                  </a:schemeClr>
                </a:solidFill>
                <a:ea typeface="宋体" panose="02010600030101010101" pitchFamily="2" charset="-122"/>
                <a:sym typeface="+mn-ea"/>
              </a:rPr>
              <a:t>C.温度传感器</a:t>
            </a:r>
            <a:r>
              <a:rPr lang="en-US" altLang="zh-CN" sz="2000">
                <a:solidFill>
                  <a:schemeClr val="accent1">
                    <a:lumMod val="50000"/>
                  </a:schemeClr>
                </a:solidFill>
                <a:ea typeface="宋体" panose="02010600030101010101" pitchFamily="2" charset="-122"/>
                <a:sym typeface="+mn-ea"/>
              </a:rPr>
              <a:t>            </a:t>
            </a:r>
            <a:r>
              <a:rPr lang="zh-CN" altLang="en-US" sz="2000">
                <a:solidFill>
                  <a:schemeClr val="accent1">
                    <a:lumMod val="50000"/>
                  </a:schemeClr>
                </a:solidFill>
                <a:ea typeface="宋体" panose="02010600030101010101" pitchFamily="2" charset="-122"/>
                <a:sym typeface="+mn-ea"/>
              </a:rPr>
              <a:t>D.光敏传感器</a:t>
            </a:r>
            <a:endParaRPr lang="zh-CN" sz="2000" b="0">
              <a:solidFill>
                <a:schemeClr val="accent1">
                  <a:lumMod val="50000"/>
                </a:schemeClr>
              </a:solidFill>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9213215" y="0"/>
            <a:ext cx="2978785" cy="504190"/>
          </a:xfrm>
          <a:prstGeom prst="rect">
            <a:avLst/>
          </a:prstGeom>
        </p:spPr>
      </p:pic>
      <p:pic>
        <p:nvPicPr>
          <p:cNvPr id="10" name="图片 9" descr="微信图片_20241203120818"/>
          <p:cNvPicPr>
            <a:picLocks noChangeAspect="1"/>
          </p:cNvPicPr>
          <p:nvPr/>
        </p:nvPicPr>
        <p:blipFill>
          <a:blip r:embed="rId3"/>
          <a:stretch>
            <a:fillRect/>
          </a:stretch>
        </p:blipFill>
        <p:spPr>
          <a:xfrm>
            <a:off x="619125" y="1037590"/>
            <a:ext cx="10990580" cy="5808345"/>
          </a:xfrm>
          <a:prstGeom prst="rect">
            <a:avLst/>
          </a:prstGeom>
        </p:spPr>
      </p:pic>
      <p:cxnSp>
        <p:nvCxnSpPr>
          <p:cNvPr id="11" name="直接连接符 10"/>
          <p:cNvCxnSpPr/>
          <p:nvPr/>
        </p:nvCxnSpPr>
        <p:spPr>
          <a:xfrm flipV="1">
            <a:off x="1571625" y="2244725"/>
            <a:ext cx="3856990" cy="8890"/>
          </a:xfrm>
          <a:prstGeom prst="line">
            <a:avLst/>
          </a:prstGeom>
          <a:ln w="41275">
            <a:solidFill>
              <a:schemeClr val="accent2"/>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1485265" y="3331210"/>
            <a:ext cx="3856990" cy="8890"/>
          </a:xfrm>
          <a:prstGeom prst="line">
            <a:avLst/>
          </a:prstGeom>
          <a:ln w="41275">
            <a:solidFill>
              <a:schemeClr val="accent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1485265" y="4417695"/>
            <a:ext cx="4910455" cy="8890"/>
          </a:xfrm>
          <a:prstGeom prst="line">
            <a:avLst/>
          </a:prstGeom>
          <a:ln w="41275">
            <a:solidFill>
              <a:schemeClr val="accent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V="1">
            <a:off x="1612265" y="5673090"/>
            <a:ext cx="6353175" cy="8890"/>
          </a:xfrm>
          <a:prstGeom prst="line">
            <a:avLst/>
          </a:prstGeom>
          <a:ln w="41275">
            <a:solidFill>
              <a:schemeClr val="accent2"/>
            </a:solidFill>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custDataLst>
              <p:tags r:id="rId1"/>
            </p:custDataLst>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lang="en-US" sz="3200" dirty="0">
                <a:solidFill>
                  <a:schemeClr val="tx1">
                    <a:lumMod val="75000"/>
                    <a:lumOff val="25000"/>
                  </a:schemeClr>
                </a:solidFill>
                <a:cs typeface="+mn-ea"/>
                <a:sym typeface="+mn-lt"/>
              </a:rPr>
              <a:t>RFID</a:t>
            </a:r>
            <a:r>
              <a:rPr lang="zh-CN" altLang="en-US" sz="3200" dirty="0">
                <a:solidFill>
                  <a:schemeClr val="tx1">
                    <a:lumMod val="75000"/>
                    <a:lumOff val="25000"/>
                  </a:schemeClr>
                </a:solidFill>
                <a:cs typeface="+mn-ea"/>
                <a:sym typeface="+mn-lt"/>
              </a:rPr>
              <a:t>技术、条码技术</a:t>
            </a:r>
            <a:r>
              <a:rPr lang="en-US" altLang="zh-CN" sz="3200" dirty="0">
                <a:solidFill>
                  <a:schemeClr val="tx1">
                    <a:lumMod val="75000"/>
                    <a:lumOff val="25000"/>
                  </a:schemeClr>
                </a:solidFill>
                <a:cs typeface="+mn-ea"/>
                <a:sym typeface="+mn-lt"/>
              </a:rPr>
              <a:t>...</a:t>
            </a:r>
            <a:endParaRPr kumimoji="1" lang="en-US" altLang="zh-CN" sz="3200" dirty="0">
              <a:solidFill>
                <a:schemeClr val="tx1">
                  <a:lumMod val="75000"/>
                  <a:lumOff val="25000"/>
                </a:schemeClr>
              </a:solidFill>
              <a:latin typeface="Agency FB" panose="020B0503020202020204" pitchFamily="34" charset="0"/>
              <a:cs typeface="+mn-ea"/>
              <a:sym typeface="+mn-lt"/>
            </a:endParaRPr>
          </a:p>
        </p:txBody>
      </p:sp>
      <p:sp>
        <p:nvSpPr>
          <p:cNvPr id="6" name="文本框 5"/>
          <p:cNvSpPr txBox="1"/>
          <p:nvPr>
            <p:custDataLst>
              <p:tags r:id="rId2"/>
            </p:custDataLst>
          </p:nvPr>
        </p:nvSpPr>
        <p:spPr>
          <a:xfrm>
            <a:off x="829310" y="998220"/>
            <a:ext cx="10533380" cy="645160"/>
          </a:xfrm>
          <a:prstGeom prst="rect">
            <a:avLst/>
          </a:prstGeom>
          <a:noFill/>
        </p:spPr>
        <p:txBody>
          <a:bodyPr wrap="square" rtlCol="0" anchor="t">
            <a:spAutoFit/>
          </a:bodyPr>
          <a:p>
            <a:pPr indent="0" fontAlgn="auto">
              <a:lnSpc>
                <a:spcPct val="200000"/>
              </a:lnSpc>
              <a:spcBef>
                <a:spcPts val="600"/>
              </a:spcBef>
            </a:pPr>
            <a:r>
              <a:rPr lang="en-US" altLang="zh-CN" kern="0" dirty="0">
                <a:latin typeface="微软雅黑" panose="020B0503020204020204" pitchFamily="34" charset="-122"/>
                <a:ea typeface="微软雅黑" panose="020B0503020204020204" pitchFamily="34" charset="-122"/>
                <a:cs typeface="+mn-ea"/>
                <a:sym typeface="+mn-lt"/>
              </a:rPr>
              <a:t>1</a:t>
            </a:r>
            <a:r>
              <a:rPr lang="zh-CN" altLang="en-US" kern="0" dirty="0">
                <a:latin typeface="微软雅黑" panose="020B0503020204020204" pitchFamily="34" charset="-122"/>
                <a:ea typeface="微软雅黑" panose="020B0503020204020204" pitchFamily="34" charset="-122"/>
                <a:cs typeface="+mn-ea"/>
                <a:sym typeface="+mn-lt"/>
              </a:rPr>
              <a:t>、</a:t>
            </a:r>
            <a:r>
              <a:rPr lang="en-US" altLang="zh-CN" kern="0" dirty="0">
                <a:latin typeface="微软雅黑" panose="020B0503020204020204" pitchFamily="34" charset="-122"/>
                <a:ea typeface="微软雅黑" panose="020B0503020204020204" pitchFamily="34" charset="-122"/>
                <a:cs typeface="+mn-ea"/>
                <a:sym typeface="+mn-lt"/>
              </a:rPr>
              <a:t>RFID</a:t>
            </a:r>
            <a:r>
              <a:rPr lang="zh-CN" altLang="en-US" kern="0" dirty="0">
                <a:latin typeface="微软雅黑" panose="020B0503020204020204" pitchFamily="34" charset="-122"/>
                <a:ea typeface="微软雅黑" panose="020B0503020204020204" pitchFamily="34" charset="-122"/>
                <a:cs typeface="+mn-ea"/>
                <a:sym typeface="+mn-lt"/>
              </a:rPr>
              <a:t>技术</a:t>
            </a:r>
            <a:endParaRPr lang="en-US" altLang="zh-CN" kern="0" dirty="0">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custDataLst>
              <p:tags r:id="rId3"/>
            </p:custDataLst>
          </p:nvPr>
        </p:nvSpPr>
        <p:spPr>
          <a:xfrm>
            <a:off x="612140" y="4027805"/>
            <a:ext cx="10967720" cy="2371725"/>
          </a:xfrm>
          <a:prstGeom prst="rect">
            <a:avLst/>
          </a:prstGeom>
          <a:noFill/>
          <a:ln w="28575" cmpd="sng">
            <a:solidFill>
              <a:schemeClr val="tx2"/>
            </a:solidFill>
            <a:prstDash val="solid"/>
            <a:bevel/>
          </a:ln>
        </p:spPr>
        <p:txBody>
          <a:bodyPr wrap="square">
            <a:noAutofit/>
          </a:bodyPr>
          <a:p>
            <a:pPr algn="l">
              <a:buClrTx/>
              <a:buSzTx/>
              <a:buNone/>
            </a:pPr>
            <a:r>
              <a:rPr lang="zh-CN" sz="2800" b="0">
                <a:solidFill>
                  <a:schemeClr val="accent1">
                    <a:lumMod val="50000"/>
                  </a:schemeClr>
                </a:solidFill>
                <a:ea typeface="宋体" panose="02010600030101010101" pitchFamily="2" charset="-122"/>
              </a:rPr>
              <a:t>习题呈现：</a:t>
            </a:r>
            <a:endParaRPr lang="zh-CN" sz="2800" b="0">
              <a:solidFill>
                <a:schemeClr val="accent1">
                  <a:lumMod val="50000"/>
                </a:schemeClr>
              </a:solidFill>
              <a:ea typeface="宋体" panose="02010600030101010101" pitchFamily="2" charset="-122"/>
            </a:endParaRPr>
          </a:p>
          <a:p>
            <a:pPr algn="l">
              <a:buClrTx/>
              <a:buSzTx/>
              <a:buNone/>
            </a:pPr>
            <a:r>
              <a:rPr lang="zh-CN" sz="2000" b="0">
                <a:solidFill>
                  <a:schemeClr val="accent1">
                    <a:lumMod val="50000"/>
                  </a:schemeClr>
                </a:solidFill>
                <a:ea typeface="宋体" panose="02010600030101010101" pitchFamily="2" charset="-122"/>
              </a:rPr>
              <a:t>1、</a:t>
            </a:r>
            <a:r>
              <a:rPr lang="zh-CN" sz="2000">
                <a:solidFill>
                  <a:schemeClr val="accent1">
                    <a:lumMod val="50000"/>
                  </a:schemeClr>
                </a:solidFill>
                <a:ea typeface="宋体" panose="02010600030101010101" pitchFamily="2" charset="-122"/>
                <a:sym typeface="+mn-ea"/>
              </a:rPr>
              <a:t>填空题：为限定并记录进入机房的人员，便于日后查验，将为机房设计刷卡门禁系统。在该系统中，门禁卡采用的是射频识别技术，它的英语缩写是(			)</a:t>
            </a:r>
            <a:endParaRPr lang="zh-CN" sz="2000" b="0">
              <a:solidFill>
                <a:schemeClr val="accent1">
                  <a:lumMod val="50000"/>
                </a:schemeClr>
              </a:solidFill>
              <a:ea typeface="宋体" panose="02010600030101010101" pitchFamily="2"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r>
              <a:rPr lang="zh-CN" sz="2000" b="0">
                <a:solidFill>
                  <a:schemeClr val="accent1">
                    <a:lumMod val="50000"/>
                  </a:schemeClr>
                </a:solidFill>
                <a:ea typeface="宋体" panose="02010600030101010101" pitchFamily="2" charset="-122"/>
              </a:rPr>
              <a:t>2、选择题：</a:t>
            </a:r>
            <a:r>
              <a:rPr lang="zh-CN" sz="2000">
                <a:solidFill>
                  <a:schemeClr val="accent1">
                    <a:lumMod val="50000"/>
                  </a:schemeClr>
                </a:solidFill>
                <a:ea typeface="宋体" panose="02010600030101010101" pitchFamily="2" charset="-122"/>
                <a:sym typeface="+mn-ea"/>
              </a:rPr>
              <a:t>学生可以通过刷校园卡进入学校图书馆，在这过程中使用了（    ）技术。</a:t>
            </a:r>
            <a:endParaRPr lang="zh-CN" sz="2000" b="0">
              <a:solidFill>
                <a:schemeClr val="accent1">
                  <a:lumMod val="50000"/>
                </a:schemeClr>
              </a:solidFill>
              <a:ea typeface="宋体" panose="02010600030101010101" pitchFamily="2" charset="-122"/>
            </a:endParaRPr>
          </a:p>
          <a:p>
            <a:pPr algn="l">
              <a:buClrTx/>
              <a:buSzTx/>
              <a:buNone/>
            </a:pPr>
            <a:r>
              <a:rPr lang="en-US" altLang="zh-CN" sz="2000">
                <a:solidFill>
                  <a:schemeClr val="accent1">
                    <a:lumMod val="50000"/>
                  </a:schemeClr>
                </a:solidFill>
                <a:ea typeface="宋体" panose="02010600030101010101" pitchFamily="2" charset="-122"/>
                <a:sym typeface="+mn-ea"/>
              </a:rPr>
              <a:t>    </a:t>
            </a:r>
            <a:r>
              <a:rPr lang="zh-CN" sz="2000">
                <a:solidFill>
                  <a:schemeClr val="accent1">
                    <a:lumMod val="50000"/>
                  </a:schemeClr>
                </a:solidFill>
                <a:ea typeface="宋体" panose="02010600030101010101" pitchFamily="2" charset="-122"/>
                <a:sym typeface="+mn-ea"/>
              </a:rPr>
              <a:t>A.RFID射频识别     B.生物特征识别    C.声音识别技术   D.图像识别技术</a:t>
            </a:r>
            <a:endParaRPr lang="zh-CN" sz="2000" b="0">
              <a:solidFill>
                <a:schemeClr val="accent1">
                  <a:lumMod val="50000"/>
                </a:schemeClr>
              </a:solidFill>
              <a:ea typeface="宋体" panose="02010600030101010101" pitchFamily="2" charset="-122"/>
            </a:endParaRPr>
          </a:p>
          <a:p>
            <a:pPr algn="l">
              <a:buClrTx/>
              <a:buSzTx/>
              <a:buNone/>
            </a:pPr>
            <a:endParaRPr lang="zh-CN" altLang="en-US" sz="2000" b="0">
              <a:solidFill>
                <a:schemeClr val="accent1">
                  <a:lumMod val="50000"/>
                </a:schemeClr>
              </a:solidFill>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9213215" y="0"/>
            <a:ext cx="2978785" cy="50419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778500" y="1296035"/>
            <a:ext cx="6049010" cy="2636520"/>
          </a:xfrm>
          <a:prstGeom prst="rect">
            <a:avLst/>
          </a:prstGeom>
          <a:noFill/>
          <a:ln w="9525">
            <a:noFill/>
            <a:miter lim="800000"/>
            <a:headEnd/>
            <a:tailEnd/>
          </a:ln>
        </p:spPr>
      </p:pic>
      <p:grpSp>
        <p:nvGrpSpPr>
          <p:cNvPr id="11" name="组合 10"/>
          <p:cNvGrpSpPr/>
          <p:nvPr/>
        </p:nvGrpSpPr>
        <p:grpSpPr>
          <a:xfrm>
            <a:off x="8144510" y="1992630"/>
            <a:ext cx="1202690" cy="1083310"/>
            <a:chOff x="11504" y="2687"/>
            <a:chExt cx="1894" cy="1706"/>
          </a:xfrm>
        </p:grpSpPr>
        <p:sp>
          <p:nvSpPr>
            <p:cNvPr id="9" name="文本框 8"/>
            <p:cNvSpPr txBox="1"/>
            <p:nvPr/>
          </p:nvSpPr>
          <p:spPr>
            <a:xfrm>
              <a:off x="11504" y="2687"/>
              <a:ext cx="1895" cy="1707"/>
            </a:xfrm>
            <a:prstGeom prst="rect">
              <a:avLst/>
            </a:prstGeom>
            <a:noFill/>
          </p:spPr>
          <p:txBody>
            <a:bodyPr wrap="square" rtlCol="0">
              <a:spAutoFit/>
            </a:bodyPr>
            <a:p>
              <a:pPr>
                <a:lnSpc>
                  <a:spcPct val="130000"/>
                </a:lnSpc>
                <a:spcBef>
                  <a:spcPts val="600"/>
                </a:spcBef>
              </a:pPr>
              <a:r>
                <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rPr>
                <a:t>传送器</a:t>
              </a:r>
              <a:endPar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rPr>
                <a:t>接收器</a:t>
              </a:r>
              <a:endPar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rPr>
                <a:t>微处理器</a:t>
              </a:r>
              <a:endParaRPr lang="zh-CN" altLang="en-US" sz="1400" b="1" kern="0"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10" name="左大括号 9"/>
            <p:cNvSpPr/>
            <p:nvPr/>
          </p:nvSpPr>
          <p:spPr>
            <a:xfrm>
              <a:off x="11504" y="2956"/>
              <a:ext cx="119" cy="10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12" name="文本框 11"/>
          <p:cNvSpPr txBox="1"/>
          <p:nvPr/>
        </p:nvSpPr>
        <p:spPr>
          <a:xfrm>
            <a:off x="612140" y="1601470"/>
            <a:ext cx="5368925" cy="2011045"/>
          </a:xfrm>
          <a:prstGeom prst="rect">
            <a:avLst/>
          </a:prstGeom>
          <a:noFill/>
        </p:spPr>
        <p:txBody>
          <a:bodyPr wrap="square" rtlCol="0" anchor="t">
            <a:spAutoFit/>
          </a:bodyPr>
          <a:p>
            <a:pPr>
              <a:lnSpc>
                <a:spcPct val="130000"/>
              </a:lnSpc>
              <a:spcBef>
                <a:spcPts val="600"/>
              </a:spcBef>
            </a:pPr>
            <a:r>
              <a:rPr lang="zh-CN" altLang="en-US" sz="1600" b="1" dirty="0">
                <a:solidFill>
                  <a:srgbClr val="0070C0"/>
                </a:solidFill>
                <a:latin typeface="华文楷体" panose="02010600040101010101" charset="-122"/>
                <a:ea typeface="华文楷体" panose="02010600040101010101" charset="-122"/>
                <a:sym typeface="+mn-ea"/>
              </a:rPr>
              <a:t>阅读器通过发射天线发送一定频率的射频信号，当射频卡进入发射天线工作区域时产生感应电流，射频卡获得能量被激活；射频卡将自身编码等信息通过卡内置发送天线发送出去；系统接收天线接收到从射频卡发送来的载波信号，经天线调节器传送到阅读器，阅读器对接收的信号进行解调和解码然后送到后台主系统进行相关处理</a:t>
            </a:r>
            <a:r>
              <a:rPr lang="zh-CN" altLang="en-US" sz="1400" b="1" dirty="0">
                <a:solidFill>
                  <a:srgbClr val="0070C0"/>
                </a:solidFill>
                <a:latin typeface="华文楷体" panose="02010600040101010101" charset="-122"/>
                <a:ea typeface="华文楷体" panose="02010600040101010101" charset="-122"/>
                <a:sym typeface="+mn-ea"/>
              </a:rPr>
              <a:t>。</a:t>
            </a:r>
            <a:endParaRPr lang="zh-CN" altLang="en-US" sz="1600" b="1" kern="0" dirty="0">
              <a:solidFill>
                <a:srgbClr val="0070C0"/>
              </a:solidFill>
              <a:latin typeface="华文楷体" panose="02010600040101010101" charset="-122"/>
              <a:ea typeface="华文楷体" panose="02010600040101010101" charset="-122"/>
              <a:cs typeface="+mn-ea"/>
              <a:sym typeface="+mn-ea"/>
            </a:endParaRPr>
          </a:p>
        </p:txBody>
      </p:sp>
      <p:sp>
        <p:nvSpPr>
          <p:cNvPr id="13" name="文本框 12"/>
          <p:cNvSpPr txBox="1"/>
          <p:nvPr/>
        </p:nvSpPr>
        <p:spPr>
          <a:xfrm>
            <a:off x="674370" y="3612515"/>
            <a:ext cx="6566535" cy="410845"/>
          </a:xfrm>
          <a:prstGeom prst="rect">
            <a:avLst/>
          </a:prstGeom>
          <a:noFill/>
        </p:spPr>
        <p:txBody>
          <a:bodyPr wrap="none" rtlCol="0" anchor="t">
            <a:spAutoFit/>
          </a:bodyPr>
          <a:p>
            <a:pPr>
              <a:lnSpc>
                <a:spcPct val="130000"/>
              </a:lnSpc>
              <a:spcBef>
                <a:spcPts val="600"/>
              </a:spcBef>
            </a:pPr>
            <a:r>
              <a:rPr lang="en-US" altLang="zh-CN" sz="1600" b="1" dirty="0">
                <a:latin typeface="华文楷体" panose="02010600040101010101" charset="-122"/>
                <a:ea typeface="华文楷体" panose="02010600040101010101" charset="-122"/>
                <a:sym typeface="+mn-ea"/>
              </a:rPr>
              <a:t>RFID</a:t>
            </a:r>
            <a:r>
              <a:rPr lang="zh-CN" altLang="en-US" sz="1600" b="1" dirty="0">
                <a:latin typeface="华文楷体" panose="02010600040101010101" charset="-122"/>
                <a:ea typeface="华文楷体" panose="02010600040101010101" charset="-122"/>
                <a:sym typeface="+mn-ea"/>
              </a:rPr>
              <a:t>技术可识别高速运动物体并可</a:t>
            </a:r>
            <a:r>
              <a:rPr lang="zh-CN" altLang="en-US" sz="1600" b="1" dirty="0">
                <a:solidFill>
                  <a:srgbClr val="FF0000"/>
                </a:solidFill>
                <a:latin typeface="华文楷体" panose="02010600040101010101" charset="-122"/>
                <a:ea typeface="华文楷体" panose="02010600040101010101" charset="-122"/>
                <a:sym typeface="+mn-ea"/>
              </a:rPr>
              <a:t>同时识别多个标签</a:t>
            </a:r>
            <a:r>
              <a:rPr lang="zh-CN" altLang="en-US" sz="1600" b="1" dirty="0">
                <a:latin typeface="华文楷体" panose="02010600040101010101" charset="-122"/>
                <a:ea typeface="华文楷体" panose="02010600040101010101" charset="-122"/>
                <a:sym typeface="+mn-ea"/>
              </a:rPr>
              <a:t>，操作快捷方便。</a:t>
            </a:r>
            <a:endParaRPr lang="zh-CN" altLang="en-US" sz="1600" kern="0"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171065" y="1183005"/>
            <a:ext cx="1821815" cy="460375"/>
          </a:xfrm>
          <a:prstGeom prst="rect">
            <a:avLst/>
          </a:prstGeom>
        </p:spPr>
        <p:txBody>
          <a:bodyPr wrap="square">
            <a:spAutoFit/>
          </a:bodyPr>
          <a:p>
            <a:pPr algn="l"/>
            <a:r>
              <a:rPr lang="zh-CN" altLang="en-US" sz="2400">
                <a:solidFill>
                  <a:srgbClr val="FF0000"/>
                </a:solidFill>
                <a:latin typeface="华文楷体" panose="02010600040101010101" charset="-122"/>
                <a:ea typeface="华文楷体" panose="02010600040101010101" charset="-122"/>
              </a:rPr>
              <a:t>（射频识别）</a:t>
            </a:r>
            <a:endParaRPr lang="zh-CN" altLang="en-US" sz="2400">
              <a:solidFill>
                <a:srgbClr val="FF0000"/>
              </a:solidFill>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692785" y="3766379"/>
            <a:ext cx="10967720" cy="2743006"/>
            <a:chOff x="1335" y="5084"/>
            <a:chExt cx="17272" cy="5643"/>
          </a:xfrm>
        </p:grpSpPr>
        <p:sp>
          <p:nvSpPr>
            <p:cNvPr id="8" name="文本框 7"/>
            <p:cNvSpPr txBox="1"/>
            <p:nvPr>
              <p:custDataLst>
                <p:tags r:id="rId1"/>
              </p:custDataLst>
            </p:nvPr>
          </p:nvSpPr>
          <p:spPr>
            <a:xfrm>
              <a:off x="1335" y="5084"/>
              <a:ext cx="17272" cy="5643"/>
            </a:xfrm>
            <a:prstGeom prst="rect">
              <a:avLst/>
            </a:prstGeom>
            <a:noFill/>
            <a:ln w="28575" cmpd="sng">
              <a:solidFill>
                <a:schemeClr val="tx2"/>
              </a:solidFill>
              <a:prstDash val="solid"/>
              <a:bevel/>
            </a:ln>
          </p:spPr>
          <p:txBody>
            <a:bodyPr wrap="square">
              <a:noAutofit/>
            </a:bodyPr>
            <a:p>
              <a:pPr algn="l">
                <a:buClrTx/>
                <a:buSzTx/>
                <a:buNone/>
              </a:pPr>
              <a:r>
                <a:rPr lang="zh-CN" sz="2800" b="0">
                  <a:solidFill>
                    <a:schemeClr val="accent1">
                      <a:lumMod val="50000"/>
                    </a:schemeClr>
                  </a:solidFill>
                  <a:ea typeface="宋体" panose="02010600030101010101" pitchFamily="2" charset="-122"/>
                </a:rPr>
                <a:t>习题呈现：</a:t>
              </a:r>
              <a:endParaRPr lang="zh-CN"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1</a:t>
              </a:r>
              <a:r>
                <a:rPr lang="zh-CN" altLang="en-US" sz="2000" b="0">
                  <a:solidFill>
                    <a:schemeClr val="accent1">
                      <a:lumMod val="50000"/>
                    </a:schemeClr>
                  </a:solidFill>
                  <a:ea typeface="宋体" panose="02010600030101010101" pitchFamily="2" charset="-122"/>
                </a:rPr>
                <a:t>、物联网的体系结构模型可分为感知层、网络层、应用层。居民身份证内的</a:t>
              </a:r>
              <a:r>
                <a:rPr lang="zh-CN" altLang="en-US" sz="2000" b="0">
                  <a:solidFill>
                    <a:srgbClr val="FF0000"/>
                  </a:solidFill>
                  <a:ea typeface="宋体" panose="02010600030101010101" pitchFamily="2" charset="-122"/>
                </a:rPr>
                <a:t>电子标签</a:t>
              </a:r>
              <a:r>
                <a:rPr lang="zh-CN" altLang="en-US" sz="2000" b="0">
                  <a:solidFill>
                    <a:schemeClr val="accent1">
                      <a:lumMod val="50000"/>
                    </a:schemeClr>
                  </a:solidFill>
                  <a:ea typeface="宋体" panose="02010600030101010101" pitchFamily="2" charset="-122"/>
                </a:rPr>
                <a:t>属(</a:t>
              </a:r>
              <a:r>
                <a:rPr lang="en-US" altLang="zh-CN" sz="2000" b="0">
                  <a:solidFill>
                    <a:schemeClr val="accent1">
                      <a:lumMod val="50000"/>
                    </a:schemeClr>
                  </a:solidFill>
                  <a:ea typeface="宋体" panose="02010600030101010101" pitchFamily="2" charset="-122"/>
                </a:rPr>
                <a:t>      )</a:t>
              </a:r>
              <a:r>
                <a:rPr lang="zh-CN" altLang="en-US" sz="2000" b="0">
                  <a:solidFill>
                    <a:schemeClr val="accent1">
                      <a:lumMod val="50000"/>
                    </a:schemeClr>
                  </a:solidFill>
                  <a:ea typeface="宋体" panose="02010600030101010101" pitchFamily="2" charset="-122"/>
                </a:rPr>
                <a:t>层。</a:t>
              </a:r>
              <a:endParaRPr lang="zh-CN" altLang="en-US" sz="2000" b="0">
                <a:solidFill>
                  <a:schemeClr val="accent1">
                    <a:lumMod val="50000"/>
                  </a:schemeClr>
                </a:solidFill>
                <a:ea typeface="宋体" panose="02010600030101010101" pitchFamily="2" charset="-122"/>
              </a:endParaRPr>
            </a:p>
            <a:p>
              <a:pPr algn="l">
                <a:buClrTx/>
                <a:buSzTx/>
                <a:buNone/>
              </a:pPr>
              <a:endParaRPr lang="zh-CN" altLang="en-US"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2</a:t>
              </a:r>
              <a:r>
                <a:rPr lang="zh-CN" altLang="en-US" sz="2000" b="0">
                  <a:solidFill>
                    <a:schemeClr val="accent1">
                      <a:lumMod val="50000"/>
                    </a:schemeClr>
                  </a:solidFill>
                  <a:ea typeface="宋体" panose="02010600030101010101" pitchFamily="2" charset="-122"/>
                </a:rPr>
                <a:t>、蔬菜的“身份”信息都藏在二维码中。二维码是一种数据编码方式。下图某二维码点阵规模为32x32，通过黑、白像素逐行编码，黑色小方块代表的是1，白色小方块代表的是0，黑白相间的图案其实就是一串编码。如图，从该二维码中截取的片段的编码是（）。</a:t>
              </a:r>
              <a:endParaRPr lang="zh-CN" altLang="en-US" sz="2000" b="0">
                <a:solidFill>
                  <a:schemeClr val="accent1">
                    <a:lumMod val="50000"/>
                  </a:schemeClr>
                </a:solidFill>
                <a:ea typeface="宋体" panose="02010600030101010101" pitchFamily="2" charset="-122"/>
              </a:endParaRPr>
            </a:p>
          </p:txBody>
        </p:sp>
        <p:pic>
          <p:nvPicPr>
            <p:cNvPr id="25" name="图片 25" descr="QR 代码&#10;&#10;中度可信度描述已自动生成"/>
            <p:cNvPicPr>
              <a:picLocks noChangeAspect="1"/>
            </p:cNvPicPr>
            <p:nvPr>
              <p:custDataLst>
                <p:tags r:id="rId2"/>
              </p:custDataLst>
            </p:nvPr>
          </p:nvPicPr>
          <p:blipFill>
            <a:blip r:embed="rId3"/>
            <a:stretch>
              <a:fillRect/>
            </a:stretch>
          </p:blipFill>
          <p:spPr>
            <a:xfrm>
              <a:off x="14396" y="8531"/>
              <a:ext cx="4211" cy="2196"/>
            </a:xfrm>
            <a:prstGeom prst="rect">
              <a:avLst/>
            </a:prstGeom>
          </p:spPr>
        </p:pic>
      </p:grpSp>
      <p:sp>
        <p:nvSpPr>
          <p:cNvPr id="2" name="文本占位符 1"/>
          <p:cNvSpPr txBox="1"/>
          <p:nvPr>
            <p:custDataLst>
              <p:tags r:id="rId4"/>
            </p:custDataLst>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lang="en-US" sz="3200" dirty="0">
                <a:solidFill>
                  <a:schemeClr val="tx1">
                    <a:lumMod val="75000"/>
                    <a:lumOff val="25000"/>
                  </a:schemeClr>
                </a:solidFill>
                <a:cs typeface="+mn-ea"/>
                <a:sym typeface="+mn-lt"/>
              </a:rPr>
              <a:t>RFID</a:t>
            </a:r>
            <a:r>
              <a:rPr lang="zh-CN" altLang="en-US" sz="3200" dirty="0">
                <a:solidFill>
                  <a:schemeClr val="tx1">
                    <a:lumMod val="75000"/>
                    <a:lumOff val="25000"/>
                  </a:schemeClr>
                </a:solidFill>
                <a:cs typeface="+mn-ea"/>
                <a:sym typeface="+mn-lt"/>
              </a:rPr>
              <a:t>技术、条码技术</a:t>
            </a:r>
            <a:r>
              <a:rPr lang="en-US" altLang="zh-CN" sz="3200" dirty="0">
                <a:solidFill>
                  <a:schemeClr val="tx1">
                    <a:lumMod val="75000"/>
                    <a:lumOff val="25000"/>
                  </a:schemeClr>
                </a:solidFill>
                <a:cs typeface="+mn-ea"/>
                <a:sym typeface="+mn-lt"/>
              </a:rPr>
              <a:t>...</a:t>
            </a:r>
            <a:endParaRPr kumimoji="1" lang="en-US" altLang="zh-CN" sz="3200" dirty="0">
              <a:solidFill>
                <a:schemeClr val="tx1">
                  <a:lumMod val="75000"/>
                  <a:lumOff val="25000"/>
                </a:schemeClr>
              </a:solidFill>
              <a:latin typeface="Agency FB" panose="020B0503020202020204" pitchFamily="34" charset="0"/>
              <a:cs typeface="+mn-ea"/>
              <a:sym typeface="+mn-lt"/>
            </a:endParaRPr>
          </a:p>
        </p:txBody>
      </p:sp>
      <p:pic>
        <p:nvPicPr>
          <p:cNvPr id="3" name="图片 2"/>
          <p:cNvPicPr>
            <a:picLocks noChangeAspect="1"/>
          </p:cNvPicPr>
          <p:nvPr/>
        </p:nvPicPr>
        <p:blipFill>
          <a:blip r:embed="rId5"/>
          <a:stretch>
            <a:fillRect/>
          </a:stretch>
        </p:blipFill>
        <p:spPr>
          <a:xfrm>
            <a:off x="9213215" y="0"/>
            <a:ext cx="2978785" cy="504190"/>
          </a:xfrm>
          <a:prstGeom prst="rect">
            <a:avLst/>
          </a:prstGeom>
        </p:spPr>
      </p:pic>
      <p:sp>
        <p:nvSpPr>
          <p:cNvPr id="6" name="文本框 5"/>
          <p:cNvSpPr txBox="1"/>
          <p:nvPr>
            <p:custDataLst>
              <p:tags r:id="rId6"/>
            </p:custDataLst>
          </p:nvPr>
        </p:nvSpPr>
        <p:spPr>
          <a:xfrm>
            <a:off x="829310" y="998220"/>
            <a:ext cx="10533380" cy="645160"/>
          </a:xfrm>
          <a:prstGeom prst="rect">
            <a:avLst/>
          </a:prstGeom>
          <a:noFill/>
        </p:spPr>
        <p:txBody>
          <a:bodyPr wrap="square" rtlCol="0" anchor="t">
            <a:spAutoFit/>
          </a:bodyPr>
          <a:p>
            <a:pPr indent="0" fontAlgn="auto">
              <a:lnSpc>
                <a:spcPct val="200000"/>
              </a:lnSpc>
              <a:spcBef>
                <a:spcPts val="600"/>
              </a:spcBef>
            </a:pPr>
            <a:r>
              <a:rPr lang="en-US" altLang="zh-CN" kern="0" dirty="0">
                <a:latin typeface="微软雅黑" panose="020B0503020204020204" pitchFamily="34" charset="-122"/>
                <a:ea typeface="微软雅黑" panose="020B0503020204020204" pitchFamily="34" charset="-122"/>
                <a:cs typeface="+mn-ea"/>
                <a:sym typeface="+mn-lt"/>
              </a:rPr>
              <a:t>2</a:t>
            </a:r>
            <a:r>
              <a:rPr lang="zh-CN" altLang="en-US" kern="0" dirty="0">
                <a:latin typeface="微软雅黑" panose="020B0503020204020204" pitchFamily="34" charset="-122"/>
                <a:ea typeface="微软雅黑" panose="020B0503020204020204" pitchFamily="34" charset="-122"/>
                <a:cs typeface="+mn-ea"/>
                <a:sym typeface="+mn-lt"/>
              </a:rPr>
              <a:t>、条码技术</a:t>
            </a:r>
            <a:endParaRPr lang="en-US" altLang="zh-CN" kern="0" dirty="0">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7"/>
          <a:stretch>
            <a:fillRect/>
          </a:stretch>
        </p:blipFill>
        <p:spPr>
          <a:xfrm>
            <a:off x="2237105" y="1416050"/>
            <a:ext cx="3805555" cy="1998980"/>
          </a:xfrm>
          <a:prstGeom prst="rect">
            <a:avLst/>
          </a:prstGeom>
        </p:spPr>
      </p:pic>
      <p:pic>
        <p:nvPicPr>
          <p:cNvPr id="3074" name="Picture 2"/>
          <p:cNvPicPr>
            <a:picLocks noChangeAspect="1" noChangeArrowheads="1"/>
          </p:cNvPicPr>
          <p:nvPr/>
        </p:nvPicPr>
        <p:blipFill>
          <a:blip r:embed="rId8" cstate="print"/>
          <a:srcRect/>
          <a:stretch>
            <a:fillRect/>
          </a:stretch>
        </p:blipFill>
        <p:spPr bwMode="auto">
          <a:xfrm>
            <a:off x="6544310" y="1416050"/>
            <a:ext cx="2304415" cy="2066290"/>
          </a:xfrm>
          <a:prstGeom prst="rect">
            <a:avLst/>
          </a:prstGeom>
          <a:noFill/>
          <a:ln w="3175">
            <a:solidFill>
              <a:schemeClr val="tx1"/>
            </a:solidFill>
            <a:miter lim="800000"/>
            <a:headEnd/>
            <a:tailEnd/>
          </a:ln>
        </p:spPr>
      </p:pic>
      <p:sp>
        <p:nvSpPr>
          <p:cNvPr id="9" name="文本框 8"/>
          <p:cNvSpPr txBox="1"/>
          <p:nvPr/>
        </p:nvSpPr>
        <p:spPr>
          <a:xfrm>
            <a:off x="8848725" y="1089660"/>
            <a:ext cx="3137535" cy="2651125"/>
          </a:xfrm>
          <a:prstGeom prst="rect">
            <a:avLst/>
          </a:prstGeom>
          <a:noFill/>
        </p:spPr>
        <p:txBody>
          <a:bodyPr wrap="square" rtlCol="0">
            <a:spAutoFit/>
          </a:bodyPr>
          <a:p>
            <a:pPr>
              <a:lnSpc>
                <a:spcPct val="130000"/>
              </a:lnSpc>
              <a:spcBef>
                <a:spcPts val="600"/>
              </a:spcBef>
            </a:pPr>
            <a:r>
              <a:rPr lang="zh-CN" altLang="en-US" sz="1600" b="1" dirty="0">
                <a:solidFill>
                  <a:srgbClr val="0070C0"/>
                </a:solidFill>
                <a:latin typeface="华文楷体" panose="02010600040101010101" charset="-122"/>
                <a:ea typeface="华文楷体" panose="02010600040101010101" charset="-122"/>
                <a:sym typeface="+mn-ea"/>
              </a:rPr>
              <a:t>二维条码与一维条码比较，所携带的信息量和信息密度都提高了，二维码可以表示图像、文字，甚至声音。与二维码依靠其庞大的信息携带量，能够把物品信息直接包含在条形码中，并且还有错误修正技术及防伪功能，增加了数据的安全性。</a:t>
            </a:r>
            <a:endParaRPr lang="zh-CN" altLang="en-US" sz="1600" b="1" dirty="0">
              <a:solidFill>
                <a:srgbClr val="0070C0"/>
              </a:solidFill>
              <a:latin typeface="华文楷体" panose="02010600040101010101" charset="-122"/>
              <a:ea typeface="华文楷体" panose="02010600040101010101" charset="-122"/>
              <a:sym typeface="+mn-lt"/>
            </a:endParaRPr>
          </a:p>
        </p:txBody>
      </p:sp>
      <p:sp>
        <p:nvSpPr>
          <p:cNvPr id="10" name="文本框 9"/>
          <p:cNvSpPr txBox="1"/>
          <p:nvPr/>
        </p:nvSpPr>
        <p:spPr>
          <a:xfrm>
            <a:off x="692785" y="1858010"/>
            <a:ext cx="1742440" cy="1370965"/>
          </a:xfrm>
          <a:prstGeom prst="rect">
            <a:avLst/>
          </a:prstGeom>
          <a:noFill/>
        </p:spPr>
        <p:txBody>
          <a:bodyPr wrap="square" rtlCol="0">
            <a:spAutoFit/>
          </a:bodyPr>
          <a:p>
            <a:pPr>
              <a:lnSpc>
                <a:spcPct val="130000"/>
              </a:lnSpc>
              <a:spcBef>
                <a:spcPts val="600"/>
              </a:spcBef>
            </a:pPr>
            <a:r>
              <a:rPr lang="zh-CN" altLang="en-US" sz="1600" b="1" dirty="0">
                <a:solidFill>
                  <a:srgbClr val="0070C0"/>
                </a:solidFill>
                <a:latin typeface="楷体" panose="02010609060101010101" pitchFamily="49" charset="-122"/>
                <a:ea typeface="楷体" panose="02010609060101010101" pitchFamily="49" charset="-122"/>
                <a:sym typeface="+mn-ea"/>
              </a:rPr>
              <a:t>一维条码依靠预先建立的数据库、从中识别出物品的信息不同</a:t>
            </a:r>
            <a:r>
              <a:rPr lang="zh-CN" altLang="en-US" sz="1600" b="1" dirty="0">
                <a:latin typeface="楷体" panose="02010609060101010101" pitchFamily="49" charset="-122"/>
                <a:ea typeface="楷体" panose="02010609060101010101" pitchFamily="49" charset="-122"/>
                <a:sym typeface="+mn-ea"/>
              </a:rPr>
              <a:t>。</a:t>
            </a:r>
            <a:endParaRPr lang="zh-CN" altLang="en-US" sz="16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custDataLst>
              <p:tags r:id="rId1"/>
            </p:custDataLst>
          </p:nvPr>
        </p:nvSpPr>
        <p:spPr>
          <a:xfrm>
            <a:off x="481965" y="468630"/>
            <a:ext cx="9045575"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a:t>
            </a:r>
            <a:r>
              <a:rPr kumimoji="1" lang="en-US" altLang="zh-CN" sz="3200">
                <a:solidFill>
                  <a:schemeClr val="tx1">
                    <a:lumMod val="75000"/>
                    <a:lumOff val="25000"/>
                  </a:schemeClr>
                </a:solidFill>
                <a:latin typeface="Agency FB" panose="020B0503020202020204" pitchFamily="34" charset="0"/>
              </a:rPr>
              <a:t>+</a:t>
            </a:r>
            <a:r>
              <a:rPr kumimoji="1" lang="zh-CN" altLang="en-US" sz="3200">
                <a:solidFill>
                  <a:schemeClr val="tx1">
                    <a:lumMod val="75000"/>
                    <a:lumOff val="25000"/>
                  </a:schemeClr>
                </a:solidFill>
                <a:latin typeface="Agency FB" panose="020B0503020202020204" pitchFamily="34" charset="0"/>
              </a:rPr>
              <a:t>人工智能场景</a:t>
            </a:r>
            <a:r>
              <a:rPr kumimoji="1" lang="en-US" altLang="zh-CN" sz="3200">
                <a:solidFill>
                  <a:schemeClr val="tx1">
                    <a:lumMod val="75000"/>
                    <a:lumOff val="25000"/>
                  </a:schemeClr>
                </a:solidFill>
                <a:latin typeface="Agency FB" panose="020B0503020202020204" pitchFamily="34" charset="0"/>
              </a:rPr>
              <a:t>---</a:t>
            </a:r>
            <a:r>
              <a:rPr lang="zh-CN" sz="3200" dirty="0">
                <a:solidFill>
                  <a:schemeClr val="tx1">
                    <a:lumMod val="75000"/>
                    <a:lumOff val="25000"/>
                  </a:schemeClr>
                </a:solidFill>
                <a:cs typeface="+mn-ea"/>
                <a:sym typeface="+mn-lt"/>
              </a:rPr>
              <a:t>模式识别</a:t>
            </a:r>
            <a:endParaRPr kumimoji="1" lang="zh-CN" sz="3200">
              <a:solidFill>
                <a:schemeClr val="tx1">
                  <a:lumMod val="75000"/>
                  <a:lumOff val="25000"/>
                </a:schemeClr>
              </a:solidFill>
              <a:latin typeface="Agency FB" panose="020B0503020202020204" pitchFamily="34" charset="0"/>
            </a:endParaRPr>
          </a:p>
        </p:txBody>
      </p:sp>
      <p:pic>
        <p:nvPicPr>
          <p:cNvPr id="3" name="图片 2"/>
          <p:cNvPicPr>
            <a:picLocks noChangeAspect="1"/>
          </p:cNvPicPr>
          <p:nvPr/>
        </p:nvPicPr>
        <p:blipFill>
          <a:blip r:embed="rId2"/>
          <a:stretch>
            <a:fillRect/>
          </a:stretch>
        </p:blipFill>
        <p:spPr>
          <a:xfrm>
            <a:off x="9213215" y="0"/>
            <a:ext cx="2978785" cy="504190"/>
          </a:xfrm>
          <a:prstGeom prst="rect">
            <a:avLst/>
          </a:prstGeom>
        </p:spPr>
      </p:pic>
      <p:sp>
        <p:nvSpPr>
          <p:cNvPr id="4" name="矩形 3"/>
          <p:cNvSpPr/>
          <p:nvPr/>
        </p:nvSpPr>
        <p:spPr>
          <a:xfrm>
            <a:off x="304800" y="1117531"/>
            <a:ext cx="6096000" cy="5077460"/>
          </a:xfrm>
          <a:prstGeom prst="rect">
            <a:avLst/>
          </a:prstGeom>
        </p:spPr>
        <p:txBody>
          <a:bodyPr>
            <a:spAutoFit/>
          </a:bodyPr>
          <a:p>
            <a:pPr marL="720090">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模式识别</a:t>
            </a:r>
            <a:r>
              <a:rPr lang="zh-CN" altLang="en-US" sz="2400" b="1" dirty="0">
                <a:solidFill>
                  <a:srgbClr val="FF0000"/>
                </a:solidFill>
                <a:latin typeface="微软雅黑" panose="020B0503020204020204" pitchFamily="34" charset="-122"/>
                <a:ea typeface="微软雅黑" panose="020B0503020204020204" pitchFamily="34" charset="-122"/>
              </a:rPr>
              <a:t>（特征提取、特征匹配）</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语音识别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en-US" sz="2400" dirty="0">
                <a:solidFill>
                  <a:schemeClr val="tx1"/>
                </a:solidFill>
                <a:latin typeface="微软雅黑" panose="020B0503020204020204" pitchFamily="34" charset="-122"/>
                <a:ea typeface="微软雅黑" panose="020B0503020204020204" pitchFamily="34" charset="-122"/>
              </a:rPr>
              <a:t>人脸识别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指纹识别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光电字符识别（扫描）</a:t>
            </a:r>
            <a:r>
              <a:rPr lang="en-US" altLang="zh-CN" sz="2400" dirty="0">
                <a:solidFill>
                  <a:schemeClr val="tx1"/>
                </a:solidFill>
                <a:latin typeface="微软雅黑" panose="020B0503020204020204" pitchFamily="34" charset="-122"/>
                <a:ea typeface="微软雅黑" panose="020B0503020204020204" pitchFamily="34" charset="-122"/>
              </a:rPr>
              <a:t>OCR</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手写识别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眼膜识别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步态识别</a:t>
            </a:r>
            <a:endParaRPr lang="en-US" altLang="zh-CN" sz="2400" dirty="0">
              <a:solidFill>
                <a:schemeClr val="tx1"/>
              </a:solidFill>
              <a:latin typeface="微软雅黑" panose="020B0503020204020204" pitchFamily="34" charset="-122"/>
              <a:ea typeface="微软雅黑" panose="020B0503020204020204" pitchFamily="34" charset="-122"/>
            </a:endParaRPr>
          </a:p>
          <a:p>
            <a:pPr marL="72009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声音识别</a:t>
            </a:r>
            <a:endParaRPr lang="zh-CN" altLang="zh-CN" sz="2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7205948" y="1117531"/>
            <a:ext cx="3247350" cy="5077460"/>
          </a:xfrm>
          <a:prstGeom prst="rect">
            <a:avLst/>
          </a:prstGeom>
          <a:noFill/>
        </p:spPr>
        <p:txBody>
          <a:bodyPr wrap="square">
            <a:spAutoFit/>
          </a:bodyPr>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自然语言理解：</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400" dirty="0">
                <a:solidFill>
                  <a:schemeClr val="tx1"/>
                </a:solidFill>
                <a:latin typeface="微软雅黑" panose="020B0503020204020204" pitchFamily="34" charset="-122"/>
                <a:ea typeface="微软雅黑" panose="020B0503020204020204" pitchFamily="34" charset="-122"/>
              </a:rPr>
              <a:t>搜索引擎</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人机对话</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机器翻译</a:t>
            </a:r>
            <a:r>
              <a:rPr lang="en-US" altLang="zh-CN" sz="2400" dirty="0">
                <a:solidFill>
                  <a:schemeClr val="tx1"/>
                </a:solidFill>
                <a:latin typeface="微软雅黑" panose="020B0503020204020204" pitchFamily="34" charset="-122"/>
                <a:ea typeface="微软雅黑" panose="020B0503020204020204" pitchFamily="34" charset="-122"/>
              </a:rPr>
              <a:t>MT</a:t>
            </a:r>
            <a:endParaRPr lang="zh-CN" altLang="zh-CN" sz="2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其他：</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机器人灭火</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机器人踢足球</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专家系统</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400" dirty="0">
                <a:solidFill>
                  <a:schemeClr val="tx1"/>
                </a:solidFill>
                <a:latin typeface="微软雅黑" panose="020B0503020204020204" pitchFamily="34" charset="-122"/>
                <a:ea typeface="微软雅黑" panose="020B0503020204020204" pitchFamily="34" charset="-122"/>
              </a:rPr>
              <a:t>机器证明。。。</a:t>
            </a:r>
            <a:endParaRPr lang="zh-CN" altLang="zh-CN" sz="2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left)">
                                      <p:cBhvr>
                                        <p:cTn id="29" dur="500"/>
                                        <p:tgtEl>
                                          <p:spTgt spid="5">
                                            <p:txEl>
                                              <p:pRg st="4" end="4"/>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left)">
                                      <p:cBhvr>
                                        <p:cTn id="33" dur="500"/>
                                        <p:tgtEl>
                                          <p:spTgt spid="5">
                                            <p:txEl>
                                              <p:pRg st="5" end="5"/>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wipe(left)">
                                      <p:cBhvr>
                                        <p:cTn id="41" dur="500"/>
                                        <p:tgtEl>
                                          <p:spTgt spid="5">
                                            <p:txEl>
                                              <p:pRg st="7" end="7"/>
                                            </p:txEl>
                                          </p:spTgt>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wipe(left)">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custDataLst>
              <p:tags r:id="rId1"/>
            </p:custDataLst>
          </p:nvPr>
        </p:nvSpPr>
        <p:spPr>
          <a:xfrm>
            <a:off x="481965" y="468630"/>
            <a:ext cx="9045575"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a:t>
            </a:r>
            <a:r>
              <a:rPr kumimoji="1" lang="en-US" altLang="zh-CN" sz="3200">
                <a:solidFill>
                  <a:schemeClr val="tx1">
                    <a:lumMod val="75000"/>
                    <a:lumOff val="25000"/>
                  </a:schemeClr>
                </a:solidFill>
                <a:latin typeface="Agency FB" panose="020B0503020202020204" pitchFamily="34" charset="0"/>
              </a:rPr>
              <a:t>+</a:t>
            </a:r>
            <a:r>
              <a:rPr kumimoji="1" lang="zh-CN" altLang="en-US" sz="3200">
                <a:solidFill>
                  <a:schemeClr val="tx1">
                    <a:lumMod val="75000"/>
                    <a:lumOff val="25000"/>
                  </a:schemeClr>
                </a:solidFill>
                <a:latin typeface="Agency FB" panose="020B0503020202020204" pitchFamily="34" charset="0"/>
              </a:rPr>
              <a:t>人工智能场景</a:t>
            </a:r>
            <a:r>
              <a:rPr kumimoji="1" lang="en-US" altLang="zh-CN" sz="3200">
                <a:solidFill>
                  <a:schemeClr val="tx1">
                    <a:lumMod val="75000"/>
                    <a:lumOff val="25000"/>
                  </a:schemeClr>
                </a:solidFill>
                <a:latin typeface="Agency FB" panose="020B0503020202020204" pitchFamily="34" charset="0"/>
              </a:rPr>
              <a:t>---</a:t>
            </a:r>
            <a:r>
              <a:rPr lang="zh-CN" sz="3200" dirty="0">
                <a:solidFill>
                  <a:schemeClr val="tx1">
                    <a:lumMod val="75000"/>
                    <a:lumOff val="25000"/>
                  </a:schemeClr>
                </a:solidFill>
                <a:cs typeface="+mn-ea"/>
                <a:sym typeface="+mn-lt"/>
              </a:rPr>
              <a:t>模式识别</a:t>
            </a:r>
            <a:endParaRPr kumimoji="1" lang="zh-CN" sz="3200">
              <a:solidFill>
                <a:schemeClr val="tx1">
                  <a:lumMod val="75000"/>
                  <a:lumOff val="25000"/>
                </a:schemeClr>
              </a:solidFill>
              <a:latin typeface="Agency FB" panose="020B0503020202020204" pitchFamily="34" charset="0"/>
            </a:endParaRPr>
          </a:p>
        </p:txBody>
      </p:sp>
      <p:sp>
        <p:nvSpPr>
          <p:cNvPr id="8" name="文本框 7"/>
          <p:cNvSpPr txBox="1"/>
          <p:nvPr>
            <p:custDataLst>
              <p:tags r:id="rId2"/>
            </p:custDataLst>
          </p:nvPr>
        </p:nvSpPr>
        <p:spPr>
          <a:xfrm>
            <a:off x="680720" y="2251710"/>
            <a:ext cx="10967720" cy="3004185"/>
          </a:xfrm>
          <a:prstGeom prst="rect">
            <a:avLst/>
          </a:prstGeom>
          <a:noFill/>
          <a:ln w="28575" cmpd="sng">
            <a:solidFill>
              <a:schemeClr val="tx2"/>
            </a:solidFill>
            <a:prstDash val="solid"/>
            <a:bevel/>
          </a:ln>
        </p:spPr>
        <p:txBody>
          <a:bodyPr wrap="square">
            <a:noAutofit/>
          </a:bodyPr>
          <a:p>
            <a:pPr algn="l">
              <a:buClrTx/>
              <a:buSzTx/>
              <a:buNone/>
            </a:pPr>
            <a:r>
              <a:rPr lang="zh-CN" sz="2800" b="0">
                <a:solidFill>
                  <a:schemeClr val="accent1">
                    <a:lumMod val="50000"/>
                  </a:schemeClr>
                </a:solidFill>
                <a:ea typeface="宋体" panose="02010600030101010101" pitchFamily="2" charset="-122"/>
              </a:rPr>
              <a:t>习题呈现：</a:t>
            </a:r>
            <a:endParaRPr lang="zh-CN" sz="2800" b="0">
              <a:solidFill>
                <a:schemeClr val="accent1">
                  <a:lumMod val="50000"/>
                </a:schemeClr>
              </a:solidFill>
              <a:ea typeface="宋体" panose="02010600030101010101" pitchFamily="2"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1</a:t>
            </a:r>
            <a:r>
              <a:rPr lang="zh-CN" altLang="en-US" sz="2000" b="0">
                <a:solidFill>
                  <a:schemeClr val="accent1">
                    <a:lumMod val="50000"/>
                  </a:schemeClr>
                </a:solidFill>
                <a:ea typeface="宋体" panose="02010600030101010101" pitchFamily="2" charset="-122"/>
              </a:rPr>
              <a:t>、判断题：智能宠物狗玩具通过拍手启动属于人工智能的语音识别应用（     ）。</a:t>
            </a:r>
            <a:endParaRPr lang="zh-CN" altLang="en-US"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A.对</a:t>
            </a: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   B错</a:t>
            </a:r>
            <a:endParaRPr lang="zh-CN" sz="2000" b="0">
              <a:solidFill>
                <a:schemeClr val="accent1">
                  <a:lumMod val="50000"/>
                </a:schemeClr>
              </a:solidFill>
              <a:ea typeface="宋体" panose="02010600030101010101" pitchFamily="2" charset="-122"/>
            </a:endParaRPr>
          </a:p>
          <a:p>
            <a:pPr algn="l">
              <a:buClrTx/>
              <a:buSzTx/>
              <a:buNone/>
            </a:pPr>
            <a:endParaRPr lang="zh-CN" altLang="en-US"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2</a:t>
            </a:r>
            <a:r>
              <a:rPr lang="zh-CN" altLang="en-US" sz="2000" b="0">
                <a:solidFill>
                  <a:schemeClr val="accent1">
                    <a:lumMod val="50000"/>
                  </a:schemeClr>
                </a:solidFill>
                <a:ea typeface="宋体" panose="02010600030101010101" pitchFamily="2" charset="-122"/>
              </a:rPr>
              <a:t>、判断题：车辆根据人脸识别和声音识别技术自动启动，这属于人工智能技术的应用。</a:t>
            </a:r>
            <a:endParaRPr lang="zh-CN" altLang="en-US" sz="2000" b="0">
              <a:solidFill>
                <a:schemeClr val="accent1">
                  <a:lumMod val="50000"/>
                </a:schemeClr>
              </a:solidFill>
              <a:ea typeface="宋体" panose="02010600030101010101" pitchFamily="2" charset="-122"/>
            </a:endParaRPr>
          </a:p>
          <a:p>
            <a:pPr algn="l">
              <a:buClrTx/>
              <a:buSzTx/>
              <a:buNone/>
            </a:pPr>
            <a:r>
              <a:rPr lang="en-US" altLang="zh-CN" sz="2000" b="0">
                <a:solidFill>
                  <a:schemeClr val="accent1">
                    <a:lumMod val="50000"/>
                  </a:schemeClr>
                </a:solidFill>
                <a:ea typeface="宋体" panose="02010600030101010101" pitchFamily="2" charset="-122"/>
              </a:rPr>
              <a:t>                               </a:t>
            </a:r>
            <a:r>
              <a:rPr lang="zh-CN" altLang="en-US" sz="2000" b="0">
                <a:solidFill>
                  <a:schemeClr val="accent1">
                    <a:lumMod val="50000"/>
                  </a:schemeClr>
                </a:solidFill>
                <a:ea typeface="宋体" panose="02010600030101010101" pitchFamily="2" charset="-122"/>
              </a:rPr>
              <a:t>A.对</a:t>
            </a:r>
            <a:r>
              <a:rPr lang="en-US" altLang="zh-CN" sz="2000" b="0">
                <a:solidFill>
                  <a:schemeClr val="accent1">
                    <a:lumMod val="50000"/>
                  </a:schemeClr>
                </a:solidFill>
                <a:ea typeface="宋体" panose="02010600030101010101" pitchFamily="2" charset="-122"/>
              </a:rPr>
              <a:t>     </a:t>
            </a:r>
            <a:r>
              <a:rPr lang="zh-CN" altLang="en-US" sz="2000" b="0">
                <a:solidFill>
                  <a:schemeClr val="accent1">
                    <a:lumMod val="50000"/>
                  </a:schemeClr>
                </a:solidFill>
                <a:ea typeface="宋体" panose="02010600030101010101" pitchFamily="2" charset="-122"/>
              </a:rPr>
              <a:t>B.错</a:t>
            </a:r>
            <a:endParaRPr lang="zh-CN" altLang="en-US" sz="2000" b="0">
              <a:solidFill>
                <a:schemeClr val="accent1">
                  <a:lumMod val="50000"/>
                </a:schemeClr>
              </a:solidFill>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9213215" y="0"/>
            <a:ext cx="2978785" cy="5041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85875" y="285750"/>
            <a:ext cx="9620250" cy="6286500"/>
          </a:xfrm>
          <a:prstGeom prst="rect">
            <a:avLst/>
          </a:prstGeom>
        </p:spPr>
      </p:pic>
      <p:sp>
        <p:nvSpPr>
          <p:cNvPr id="3" name="文本框 2"/>
          <p:cNvSpPr txBox="1"/>
          <p:nvPr/>
        </p:nvSpPr>
        <p:spPr>
          <a:xfrm>
            <a:off x="499745" y="252095"/>
            <a:ext cx="1621790" cy="730885"/>
          </a:xfrm>
          <a:prstGeom prst="rect">
            <a:avLst/>
          </a:prstGeom>
          <a:noFill/>
        </p:spPr>
        <p:txBody>
          <a:bodyPr wrap="square" rtlCol="0">
            <a:spAutoFit/>
          </a:bodyPr>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小结</a:t>
            </a:r>
            <a:endParaRPr lang="zh-CN" altLang="en-US" sz="3200" kern="0"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8067040" y="2481580"/>
            <a:ext cx="1156335" cy="370840"/>
          </a:xfrm>
          <a:prstGeom prst="rect">
            <a:avLst/>
          </a:prstGeom>
          <a:noFill/>
        </p:spPr>
        <p:txBody>
          <a:bodyPr wrap="square" rtlCol="0">
            <a:spAutoFit/>
          </a:bodyPr>
          <a:p>
            <a:pPr>
              <a:lnSpc>
                <a:spcPct val="130000"/>
              </a:lnSpc>
              <a:spcBef>
                <a:spcPts val="600"/>
              </a:spcBef>
            </a:pPr>
            <a:r>
              <a:rPr lang="zh-CN" altLang="en-US" sz="1400" kern="0" dirty="0">
                <a:solidFill>
                  <a:srgbClr val="FF0000"/>
                </a:solidFill>
                <a:latin typeface="微软雅黑" panose="020B0503020204020204" pitchFamily="34" charset="-122"/>
                <a:ea typeface="微软雅黑" panose="020B0503020204020204" pitchFamily="34" charset="-122"/>
                <a:cs typeface="+mn-ea"/>
                <a:sym typeface="+mn-lt"/>
              </a:rPr>
              <a:t>（射频识别）</a:t>
            </a:r>
            <a:endParaRPr lang="zh-CN" altLang="en-US" sz="1400" kern="0" dirty="0">
              <a:solidFill>
                <a:srgbClr val="FF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a:stretch>
            <a:fillRect/>
          </a:stretch>
        </p:blipFill>
        <p:spPr>
          <a:xfrm>
            <a:off x="9213215" y="0"/>
            <a:ext cx="2978785" cy="504190"/>
          </a:xfrm>
          <a:prstGeom prst="rect">
            <a:avLst/>
          </a:prstGeom>
        </p:spPr>
      </p:pic>
      <p:sp>
        <p:nvSpPr>
          <p:cNvPr id="6" name="圆角矩形 5"/>
          <p:cNvSpPr/>
          <p:nvPr/>
        </p:nvSpPr>
        <p:spPr>
          <a:xfrm>
            <a:off x="6351270" y="252095"/>
            <a:ext cx="1358900" cy="13347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5875020" y="1586865"/>
            <a:ext cx="1217295" cy="3443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 name="圆角矩形 7"/>
          <p:cNvSpPr/>
          <p:nvPr/>
        </p:nvSpPr>
        <p:spPr>
          <a:xfrm>
            <a:off x="7092315" y="1706880"/>
            <a:ext cx="1217295" cy="3443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9" name="圆角矩形 8"/>
          <p:cNvSpPr/>
          <p:nvPr/>
        </p:nvSpPr>
        <p:spPr>
          <a:xfrm>
            <a:off x="8309610" y="1858010"/>
            <a:ext cx="2596515" cy="3443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0" name="圆角矩形 9"/>
          <p:cNvSpPr/>
          <p:nvPr/>
        </p:nvSpPr>
        <p:spPr>
          <a:xfrm>
            <a:off x="6351270" y="5301615"/>
            <a:ext cx="1716405" cy="13347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25" name="文本占位符 1"/>
          <p:cNvSpPr txBox="1"/>
          <p:nvPr/>
        </p:nvSpPr>
        <p:spPr>
          <a:xfrm>
            <a:off x="714375" y="3900805"/>
            <a:ext cx="3719195" cy="124968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200" dirty="0">
                <a:solidFill>
                  <a:schemeClr val="tx1">
                    <a:lumMod val="75000"/>
                    <a:lumOff val="25000"/>
                  </a:schemeClr>
                </a:solidFill>
                <a:latin typeface="Agency FB" panose="020B0503020202020204" pitchFamily="34" charset="0"/>
              </a:rPr>
              <a:t>技术向善   数据安全   独立思考不依赖</a:t>
            </a:r>
            <a:endParaRPr kumimoji="1" lang="zh-CN" altLang="en-US" sz="3200" dirty="0">
              <a:solidFill>
                <a:schemeClr val="tx1">
                  <a:lumMod val="75000"/>
                  <a:lumOff val="25000"/>
                </a:schemeClr>
              </a:solidFill>
              <a:latin typeface="Agency FB" panose="020B0503020202020204" pitchFamily="34" charset="0"/>
            </a:endParaRPr>
          </a:p>
        </p:txBody>
      </p:sp>
      <p:sp>
        <p:nvSpPr>
          <p:cNvPr id="11" name="文本框 10"/>
          <p:cNvSpPr txBox="1"/>
          <p:nvPr/>
        </p:nvSpPr>
        <p:spPr>
          <a:xfrm>
            <a:off x="1787525" y="2313940"/>
            <a:ext cx="1167765" cy="891540"/>
          </a:xfrm>
          <a:prstGeom prst="rect">
            <a:avLst/>
          </a:prstGeom>
          <a:noFill/>
        </p:spPr>
        <p:txBody>
          <a:bodyPr wrap="square" rtlCol="0">
            <a:spAutoFit/>
          </a:bodyPr>
          <a:p>
            <a:pPr>
              <a:lnSpc>
                <a:spcPct val="130000"/>
              </a:lnSpc>
              <a:spcBef>
                <a:spcPts val="600"/>
              </a:spcBef>
            </a:pPr>
            <a:r>
              <a:rPr lang="en-US" altLang="zh-CN" sz="4000" kern="0" dirty="0">
                <a:solidFill>
                  <a:srgbClr val="00B0F0"/>
                </a:solidFill>
                <a:latin typeface="微软雅黑" panose="020B0503020204020204" pitchFamily="34" charset="-122"/>
                <a:ea typeface="微软雅黑" panose="020B0503020204020204" pitchFamily="34" charset="-122"/>
                <a:cs typeface="+mn-ea"/>
                <a:sym typeface="+mn-lt"/>
              </a:rPr>
              <a:t>IoT</a:t>
            </a:r>
            <a:endParaRPr lang="en-US" altLang="zh-CN" sz="4000" kern="0" dirty="0">
              <a:solidFill>
                <a:srgbClr val="00B0F0"/>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4688205" y="714375"/>
            <a:ext cx="523875" cy="410845"/>
          </a:xfrm>
          <a:prstGeom prst="rect">
            <a:avLst/>
          </a:prstGeom>
          <a:solidFill>
            <a:schemeClr val="bg1"/>
          </a:solidFill>
        </p:spPr>
        <p:txBody>
          <a:bodyPr wrap="square" rtlCol="0">
            <a:spAutoFit/>
          </a:bodyPr>
          <a:p>
            <a:pPr>
              <a:lnSpc>
                <a:spcPct val="130000"/>
              </a:lnSpc>
              <a:spcBef>
                <a:spcPts val="600"/>
              </a:spcBef>
            </a:pPr>
            <a:r>
              <a:rPr lang="en-US" altLang="zh-CN" sz="1600" b="1" kern="0" dirty="0">
                <a:solidFill>
                  <a:schemeClr val="tx1"/>
                </a:solidFill>
                <a:latin typeface="微软雅黑" panose="020B0503020204020204" pitchFamily="34" charset="-122"/>
                <a:ea typeface="微软雅黑" panose="020B0503020204020204" pitchFamily="34" charset="-122"/>
                <a:cs typeface="+mn-ea"/>
                <a:sym typeface="+mn-lt"/>
              </a:rPr>
              <a:t>IoT</a:t>
            </a:r>
            <a:endParaRPr lang="en-US" altLang="zh-CN" sz="1600" b="1" kern="0" dirty="0">
              <a:solidFill>
                <a:schemeClr val="tx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 calcmode="lin" valueType="num">
                                      <p:cBhvr additive="base">
                                        <p:cTn id="3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ldLvl="0" animBg="1"/>
      <p:bldP spid="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1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1639608" y="4523215"/>
            <a:ext cx="1300362" cy="338550"/>
          </a:xfrm>
          <a:prstGeom prst="rect">
            <a:avLst/>
          </a:prstGeom>
          <a:noFill/>
        </p:spPr>
        <p:txBody>
          <a:bodyPr wrap="square" lIns="91434" tIns="45718" rIns="91434" bIns="45718" rtlCol="0">
            <a:spAutoFit/>
          </a:bodyPr>
          <a:lstStyle/>
          <a:p>
            <a:pPr algn="ctr"/>
            <a:r>
              <a:rPr lang="en-US" altLang="zh-CN"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rPr>
              <a:t>Part one</a:t>
            </a:r>
            <a:endParaRPr lang="zh-CN" altLang="en-US"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endParaRPr>
          </a:p>
        </p:txBody>
      </p:sp>
      <p:sp>
        <p:nvSpPr>
          <p:cNvPr id="73" name="文本框 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1084021" y="4795749"/>
            <a:ext cx="2411534"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defPPr>
              <a:defRPr lang="zh-CN"/>
            </a:defPPr>
            <a:lvl1pPr fontAlgn="base">
              <a:spcBef>
                <a:spcPct val="0"/>
              </a:spcBef>
              <a:spcAft>
                <a:spcPct val="0"/>
              </a:spcAft>
              <a:buFont typeface="Arial" panose="020B0604020202020204" pitchFamily="34" charset="0"/>
              <a:buNone/>
              <a:defRPr>
                <a:solidFill>
                  <a:srgbClr val="000000"/>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sz="2000" b="1" dirty="0">
                <a:solidFill>
                  <a:schemeClr val="tx1">
                    <a:lumMod val="75000"/>
                    <a:lumOff val="25000"/>
                  </a:schemeClr>
                </a:solidFill>
              </a:rPr>
              <a:t>物联网场景</a:t>
            </a:r>
            <a:endParaRPr lang="zh-CN" altLang="en-US" sz="2000" b="1" dirty="0">
              <a:solidFill>
                <a:schemeClr val="tx1">
                  <a:lumMod val="75000"/>
                  <a:lumOff val="25000"/>
                </a:schemeClr>
              </a:solidFill>
            </a:endParaRPr>
          </a:p>
        </p:txBody>
      </p:sp>
      <p:sp>
        <p:nvSpPr>
          <p:cNvPr id="2" name="e7d195523061f1c0"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hidden="1"/>
          <p:cNvSpPr txBox="1"/>
          <p:nvPr/>
        </p:nvSpPr>
        <p:spPr>
          <a:xfrm>
            <a:off x="-355600" y="1803400"/>
            <a:ext cx="364202" cy="1016000"/>
          </a:xfrm>
          <a:prstGeom prst="rect">
            <a:avLst/>
          </a:prstGeom>
          <a:noFill/>
        </p:spPr>
        <p:txBody>
          <a:bodyPr vert="wordArtVert" wrap="square" rtlCol="0">
            <a:spAutoFit/>
          </a:bodyPr>
          <a:lstStyle/>
          <a:p>
            <a:pPr>
              <a:lnSpc>
                <a:spcPct val="130000"/>
              </a:lnSpc>
              <a:spcBef>
                <a:spcPts val="600"/>
              </a:spcBef>
            </a:pPr>
            <a:r>
              <a:rPr lang="en-US" altLang="zh-CN" sz="100" kern="0">
                <a:latin typeface="微软雅黑" panose="020B0503020204020204" pitchFamily="34" charset="-122"/>
                <a:ea typeface="微软雅黑" panose="020B0503020204020204" pitchFamily="34" charset="-122"/>
                <a:cs typeface="+mn-ea"/>
                <a:sym typeface="+mn-lt"/>
              </a:rPr>
              <a:t>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a:t>
            </a:r>
            <a:endParaRPr lang="zh-CN" altLang="en-US" sz="100" kern="0" dirty="0">
              <a:latin typeface="微软雅黑" panose="020B0503020204020204" pitchFamily="34" charset="-122"/>
              <a:ea typeface="微软雅黑" panose="020B0503020204020204" pitchFamily="34" charset="-122"/>
              <a:cs typeface="+mn-ea"/>
              <a:sym typeface="+mn-lt"/>
            </a:endParaRPr>
          </a:p>
        </p:txBody>
      </p:sp>
      <p:sp>
        <p:nvSpPr>
          <p:cNvPr id="99" name="TextBox 1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4305643" y="4523215"/>
            <a:ext cx="1300362" cy="338550"/>
          </a:xfrm>
          <a:prstGeom prst="rect">
            <a:avLst/>
          </a:prstGeom>
          <a:noFill/>
        </p:spPr>
        <p:txBody>
          <a:bodyPr wrap="square" lIns="91434" tIns="45718" rIns="91434" bIns="45718" rtlCol="0">
            <a:spAutoFit/>
          </a:bodyPr>
          <a:lstStyle/>
          <a:p>
            <a:pPr algn="ctr"/>
            <a:r>
              <a:rPr lang="en-US" altLang="zh-CN"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rPr>
              <a:t>Part two</a:t>
            </a:r>
            <a:endParaRPr lang="zh-CN" altLang="en-US"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endParaRPr>
          </a:p>
        </p:txBody>
      </p:sp>
      <p:sp>
        <p:nvSpPr>
          <p:cNvPr id="100" name="文本框 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3750056" y="4795749"/>
            <a:ext cx="2411534"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defPPr>
              <a:defRPr lang="zh-CN"/>
            </a:defPPr>
            <a:lvl1pPr fontAlgn="base">
              <a:spcBef>
                <a:spcPct val="0"/>
              </a:spcBef>
              <a:spcAft>
                <a:spcPct val="0"/>
              </a:spcAft>
              <a:buFont typeface="Arial" panose="020B0604020202020204" pitchFamily="34" charset="0"/>
              <a:buNone/>
              <a:defRPr>
                <a:solidFill>
                  <a:srgbClr val="000000"/>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sz="2000" b="1" dirty="0">
                <a:solidFill>
                  <a:schemeClr val="tx1">
                    <a:lumMod val="75000"/>
                    <a:lumOff val="25000"/>
                  </a:schemeClr>
                </a:solidFill>
              </a:rPr>
              <a:t>信息系统场景</a:t>
            </a:r>
            <a:endParaRPr lang="zh-CN" altLang="en-US" sz="2000" b="1" dirty="0">
              <a:solidFill>
                <a:schemeClr val="tx1">
                  <a:lumMod val="75000"/>
                  <a:lumOff val="25000"/>
                </a:schemeClr>
              </a:solidFill>
            </a:endParaRPr>
          </a:p>
        </p:txBody>
      </p:sp>
      <p:sp>
        <p:nvSpPr>
          <p:cNvPr id="104" name="TextBox 1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6971678" y="4523215"/>
            <a:ext cx="1300362" cy="338550"/>
          </a:xfrm>
          <a:prstGeom prst="rect">
            <a:avLst/>
          </a:prstGeom>
          <a:noFill/>
        </p:spPr>
        <p:txBody>
          <a:bodyPr wrap="square" lIns="91434" tIns="45718" rIns="91434" bIns="45718" rtlCol="0">
            <a:spAutoFit/>
          </a:bodyPr>
          <a:lstStyle/>
          <a:p>
            <a:pPr algn="ctr"/>
            <a:r>
              <a:rPr lang="en-US" altLang="zh-CN"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rPr>
              <a:t>Part three</a:t>
            </a:r>
            <a:endParaRPr lang="zh-CN" altLang="en-US"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endParaRPr>
          </a:p>
        </p:txBody>
      </p:sp>
      <p:sp>
        <p:nvSpPr>
          <p:cNvPr id="105" name="文本框 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6416091" y="4795749"/>
            <a:ext cx="2411534"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defPPr>
              <a:defRPr lang="zh-CN"/>
            </a:defPPr>
            <a:lvl1pPr fontAlgn="base">
              <a:spcBef>
                <a:spcPct val="0"/>
              </a:spcBef>
              <a:spcAft>
                <a:spcPct val="0"/>
              </a:spcAft>
              <a:buFont typeface="Arial" panose="020B0604020202020204" pitchFamily="34" charset="0"/>
              <a:buNone/>
              <a:defRPr>
                <a:solidFill>
                  <a:srgbClr val="000000"/>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sz="2000" b="1" dirty="0">
                <a:solidFill>
                  <a:schemeClr val="tx1">
                    <a:lumMod val="75000"/>
                    <a:lumOff val="25000"/>
                  </a:schemeClr>
                </a:solidFill>
              </a:rPr>
              <a:t>局域网场景</a:t>
            </a:r>
            <a:endParaRPr lang="zh-CN" altLang="en-US" sz="2000" b="1" dirty="0">
              <a:solidFill>
                <a:schemeClr val="tx1">
                  <a:lumMod val="75000"/>
                  <a:lumOff val="25000"/>
                </a:schemeClr>
              </a:solidFill>
            </a:endParaRPr>
          </a:p>
        </p:txBody>
      </p:sp>
      <p:sp>
        <p:nvSpPr>
          <p:cNvPr id="109" name="TextBox 1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9637714" y="4523215"/>
            <a:ext cx="1300362" cy="338550"/>
          </a:xfrm>
          <a:prstGeom prst="rect">
            <a:avLst/>
          </a:prstGeom>
          <a:noFill/>
        </p:spPr>
        <p:txBody>
          <a:bodyPr wrap="square" lIns="91434" tIns="45718" rIns="91434" bIns="45718" rtlCol="0">
            <a:spAutoFit/>
          </a:bodyPr>
          <a:lstStyle/>
          <a:p>
            <a:pPr algn="ctr"/>
            <a:r>
              <a:rPr lang="en-US" altLang="zh-CN"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rPr>
              <a:t>Part four</a:t>
            </a:r>
            <a:endParaRPr lang="zh-CN" altLang="en-US" sz="1600" dirty="0">
              <a:solidFill>
                <a:schemeClr val="tx1">
                  <a:lumMod val="75000"/>
                  <a:lumOff val="25000"/>
                </a:schemeClr>
              </a:solidFill>
              <a:latin typeface="Arial" panose="020B0604020202020204" pitchFamily="34" charset="0"/>
              <a:ea typeface="Dotum" panose="020B0600000101010101" pitchFamily="34" charset="-127"/>
              <a:cs typeface="Arial" panose="020B0604020202020204" pitchFamily="34" charset="0"/>
            </a:endParaRPr>
          </a:p>
        </p:txBody>
      </p:sp>
      <p:sp>
        <p:nvSpPr>
          <p:cNvPr id="110" name="文本框 8"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9082127" y="4795749"/>
            <a:ext cx="2411534"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defPPr>
              <a:defRPr lang="zh-CN"/>
            </a:defPPr>
            <a:lvl1pPr fontAlgn="base">
              <a:spcBef>
                <a:spcPct val="0"/>
              </a:spcBef>
              <a:spcAft>
                <a:spcPct val="0"/>
              </a:spcAft>
              <a:buFont typeface="Arial" panose="020B0604020202020204" pitchFamily="34" charset="0"/>
              <a:buNone/>
              <a:defRPr>
                <a:solidFill>
                  <a:srgbClr val="000000"/>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sz="2000" b="1" dirty="0">
                <a:solidFill>
                  <a:schemeClr val="tx1">
                    <a:lumMod val="75000"/>
                    <a:lumOff val="25000"/>
                  </a:schemeClr>
                </a:solidFill>
              </a:rPr>
              <a:t>其他场景</a:t>
            </a:r>
            <a:endParaRPr lang="zh-CN" altLang="en-US" sz="2000" b="1" dirty="0">
              <a:solidFill>
                <a:schemeClr val="tx1">
                  <a:lumMod val="75000"/>
                  <a:lumOff val="25000"/>
                </a:schemeClr>
              </a:solidFill>
            </a:endParaRPr>
          </a:p>
        </p:txBody>
      </p:sp>
      <p:sp>
        <p:nvSpPr>
          <p:cNvPr id="112" name="文本框 111"/>
          <p:cNvSpPr txBox="1"/>
          <p:nvPr/>
        </p:nvSpPr>
        <p:spPr>
          <a:xfrm>
            <a:off x="4190051" y="320212"/>
            <a:ext cx="3811898" cy="922020"/>
          </a:xfrm>
          <a:prstGeom prst="rect">
            <a:avLst/>
          </a:prstGeom>
          <a:noFill/>
          <a:effectLst/>
        </p:spPr>
        <p:txBody>
          <a:bodyPr wrap="square" rtlCol="0">
            <a:spAutoFit/>
          </a:bodyPr>
          <a:lstStyle/>
          <a:p>
            <a:pPr algn="ctr"/>
            <a:r>
              <a:rPr lang="zh-CN" altLang="en-US" sz="5400" b="1" dirty="0">
                <a:solidFill>
                  <a:schemeClr val="tx1">
                    <a:lumMod val="85000"/>
                    <a:lumOff val="15000"/>
                  </a:schemeClr>
                </a:solidFill>
                <a:latin typeface="+mn-lt"/>
                <a:ea typeface="微软雅黑" panose="020B0503020204020204" pitchFamily="34" charset="-122"/>
                <a:cs typeface="Kartika" panose="02020503030404060203" pitchFamily="18" charset="0"/>
              </a:rPr>
              <a:t>目录</a:t>
            </a:r>
            <a:endParaRPr lang="zh-CN" altLang="en-US" sz="5400" b="1" dirty="0">
              <a:solidFill>
                <a:schemeClr val="tx1">
                  <a:lumMod val="85000"/>
                  <a:lumOff val="15000"/>
                </a:schemeClr>
              </a:solidFill>
              <a:latin typeface="+mn-lt"/>
              <a:ea typeface="微软雅黑" panose="020B0503020204020204" pitchFamily="34" charset="-122"/>
              <a:cs typeface="Kartika" panose="02020503030404060203" pitchFamily="18" charset="0"/>
            </a:endParaRPr>
          </a:p>
        </p:txBody>
      </p:sp>
      <p:grpSp>
        <p:nvGrpSpPr>
          <p:cNvPr id="3" name="组合 2"/>
          <p:cNvGrpSpPr/>
          <p:nvPr/>
        </p:nvGrpSpPr>
        <p:grpSpPr>
          <a:xfrm>
            <a:off x="1563604" y="1533128"/>
            <a:ext cx="1495708" cy="3006420"/>
            <a:chOff x="1563604" y="1533128"/>
            <a:chExt cx="1495708" cy="3006420"/>
          </a:xfrm>
        </p:grpSpPr>
        <p:pic>
          <p:nvPicPr>
            <p:cNvPr id="536" name="图片 5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3604" y="1533128"/>
              <a:ext cx="1495708" cy="3006420"/>
            </a:xfrm>
            <a:prstGeom prst="rect">
              <a:avLst/>
            </a:prstGeom>
          </p:spPr>
        </p:pic>
        <p:sp>
          <p:nvSpPr>
            <p:cNvPr id="117" name="矩形 116"/>
            <p:cNvSpPr/>
            <p:nvPr/>
          </p:nvSpPr>
          <p:spPr>
            <a:xfrm>
              <a:off x="1758894" y="3470275"/>
              <a:ext cx="1127182" cy="520701"/>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37" name="TextBox 59"/>
            <p:cNvSpPr txBox="1">
              <a:spLocks noChangeArrowheads="1"/>
            </p:cNvSpPr>
            <p:nvPr/>
          </p:nvSpPr>
          <p:spPr bwMode="auto">
            <a:xfrm flipH="1">
              <a:off x="1937287" y="3429001"/>
              <a:ext cx="770395" cy="58477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en-US" altLang="zh-CN" sz="3200" dirty="0">
                  <a:solidFill>
                    <a:schemeClr val="bg1"/>
                  </a:solidFill>
                  <a:latin typeface="+mj-lt"/>
                  <a:ea typeface="+mj-ea"/>
                </a:rPr>
                <a:t>01</a:t>
              </a:r>
              <a:endParaRPr lang="en-US" altLang="ko-KR" sz="3200" dirty="0">
                <a:solidFill>
                  <a:schemeClr val="bg1"/>
                </a:solidFill>
                <a:latin typeface="+mj-lt"/>
                <a:ea typeface="+mj-ea"/>
              </a:endParaRPr>
            </a:p>
          </p:txBody>
        </p:sp>
      </p:grpSp>
      <p:grpSp>
        <p:nvGrpSpPr>
          <p:cNvPr id="118" name="组合 117"/>
          <p:cNvGrpSpPr/>
          <p:nvPr/>
        </p:nvGrpSpPr>
        <p:grpSpPr>
          <a:xfrm>
            <a:off x="4208379" y="1533128"/>
            <a:ext cx="1495708" cy="3006420"/>
            <a:chOff x="1563604" y="1533128"/>
            <a:chExt cx="1495708" cy="3006420"/>
          </a:xfrm>
        </p:grpSpPr>
        <p:pic>
          <p:nvPicPr>
            <p:cNvPr id="119" name="图片 1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3604" y="1533128"/>
              <a:ext cx="1495708" cy="3006420"/>
            </a:xfrm>
            <a:prstGeom prst="rect">
              <a:avLst/>
            </a:prstGeom>
          </p:spPr>
        </p:pic>
        <p:sp>
          <p:nvSpPr>
            <p:cNvPr id="120" name="矩形 119"/>
            <p:cNvSpPr/>
            <p:nvPr/>
          </p:nvSpPr>
          <p:spPr>
            <a:xfrm>
              <a:off x="1758894" y="3470275"/>
              <a:ext cx="1127182" cy="520701"/>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21" name="TextBox 59"/>
            <p:cNvSpPr txBox="1">
              <a:spLocks noChangeArrowheads="1"/>
            </p:cNvSpPr>
            <p:nvPr/>
          </p:nvSpPr>
          <p:spPr bwMode="auto">
            <a:xfrm flipH="1">
              <a:off x="1937287" y="3429001"/>
              <a:ext cx="770395" cy="58477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en-US" altLang="zh-CN" sz="3200" dirty="0">
                  <a:solidFill>
                    <a:schemeClr val="bg1"/>
                  </a:solidFill>
                  <a:latin typeface="+mj-lt"/>
                  <a:ea typeface="+mj-ea"/>
                </a:rPr>
                <a:t>02</a:t>
              </a:r>
              <a:endParaRPr lang="en-US" altLang="ko-KR" sz="3200" dirty="0">
                <a:solidFill>
                  <a:schemeClr val="bg1"/>
                </a:solidFill>
                <a:latin typeface="+mj-lt"/>
                <a:ea typeface="+mj-ea"/>
              </a:endParaRPr>
            </a:p>
          </p:txBody>
        </p:sp>
      </p:grpSp>
      <p:grpSp>
        <p:nvGrpSpPr>
          <p:cNvPr id="122" name="组合 121"/>
          <p:cNvGrpSpPr/>
          <p:nvPr/>
        </p:nvGrpSpPr>
        <p:grpSpPr>
          <a:xfrm>
            <a:off x="6853154" y="1533128"/>
            <a:ext cx="1495708" cy="3006420"/>
            <a:chOff x="1563604" y="1533128"/>
            <a:chExt cx="1495708" cy="3006420"/>
          </a:xfrm>
        </p:grpSpPr>
        <p:pic>
          <p:nvPicPr>
            <p:cNvPr id="123" name="图片 1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3604" y="1533128"/>
              <a:ext cx="1495708" cy="3006420"/>
            </a:xfrm>
            <a:prstGeom prst="rect">
              <a:avLst/>
            </a:prstGeom>
          </p:spPr>
        </p:pic>
        <p:sp>
          <p:nvSpPr>
            <p:cNvPr id="124" name="矩形 123"/>
            <p:cNvSpPr/>
            <p:nvPr/>
          </p:nvSpPr>
          <p:spPr>
            <a:xfrm>
              <a:off x="1758894" y="3470275"/>
              <a:ext cx="1127182" cy="520701"/>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937287" y="3429001"/>
              <a:ext cx="770395" cy="58477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en-US" altLang="zh-CN" sz="3200" dirty="0">
                  <a:solidFill>
                    <a:schemeClr val="bg1"/>
                  </a:solidFill>
                  <a:latin typeface="+mj-lt"/>
                  <a:ea typeface="+mj-ea"/>
                </a:rPr>
                <a:t>03</a:t>
              </a:r>
              <a:endParaRPr lang="en-US" altLang="ko-KR" sz="3200" dirty="0">
                <a:solidFill>
                  <a:schemeClr val="bg1"/>
                </a:solidFill>
                <a:latin typeface="+mj-lt"/>
                <a:ea typeface="+mj-ea"/>
              </a:endParaRPr>
            </a:p>
          </p:txBody>
        </p:sp>
      </p:grpSp>
      <p:grpSp>
        <p:nvGrpSpPr>
          <p:cNvPr id="126" name="组合 125"/>
          <p:cNvGrpSpPr/>
          <p:nvPr/>
        </p:nvGrpSpPr>
        <p:grpSpPr>
          <a:xfrm>
            <a:off x="9497929" y="1533128"/>
            <a:ext cx="1495708" cy="3006420"/>
            <a:chOff x="1563604" y="1533128"/>
            <a:chExt cx="1495708" cy="3006420"/>
          </a:xfrm>
        </p:grpSpPr>
        <p:pic>
          <p:nvPicPr>
            <p:cNvPr id="127" name="图片 1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3604" y="1533128"/>
              <a:ext cx="1495708" cy="3006420"/>
            </a:xfrm>
            <a:prstGeom prst="rect">
              <a:avLst/>
            </a:prstGeom>
          </p:spPr>
        </p:pic>
        <p:sp>
          <p:nvSpPr>
            <p:cNvPr id="128" name="矩形 127"/>
            <p:cNvSpPr/>
            <p:nvPr/>
          </p:nvSpPr>
          <p:spPr>
            <a:xfrm>
              <a:off x="1758894" y="3470275"/>
              <a:ext cx="1127182" cy="520701"/>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129" name="TextBox 59"/>
            <p:cNvSpPr txBox="1">
              <a:spLocks noChangeArrowheads="1"/>
            </p:cNvSpPr>
            <p:nvPr/>
          </p:nvSpPr>
          <p:spPr bwMode="auto">
            <a:xfrm flipH="1">
              <a:off x="1937287" y="3429001"/>
              <a:ext cx="770395" cy="58477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en-US" altLang="zh-CN" sz="3200" dirty="0">
                  <a:solidFill>
                    <a:schemeClr val="bg1"/>
                  </a:solidFill>
                  <a:latin typeface="+mj-lt"/>
                  <a:ea typeface="+mj-ea"/>
                </a:rPr>
                <a:t>04</a:t>
              </a:r>
              <a:endParaRPr lang="en-US" altLang="ko-KR" sz="3200" dirty="0">
                <a:solidFill>
                  <a:schemeClr val="bg1"/>
                </a:solidFill>
                <a:latin typeface="+mj-lt"/>
                <a:ea typeface="+mj-ea"/>
              </a:endParaRPr>
            </a:p>
          </p:txBody>
        </p:sp>
      </p:grpSp>
      <p:pic>
        <p:nvPicPr>
          <p:cNvPr id="5" name="图片 4"/>
          <p:cNvPicPr>
            <a:picLocks noChangeAspect="1"/>
          </p:cNvPicPr>
          <p:nvPr/>
        </p:nvPicPr>
        <p:blipFill>
          <a:blip r:embed="rId2"/>
          <a:stretch>
            <a:fillRect/>
          </a:stretch>
        </p:blipFill>
        <p:spPr>
          <a:xfrm>
            <a:off x="9213215" y="0"/>
            <a:ext cx="2978785" cy="50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0"/>
                                </p:stCondLst>
                                <p:childTnLst>
                                  <p:par>
                                    <p:cTn id="9" presetID="2" presetClass="entr" presetSubtype="4" fill="hold"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0000">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14:bounceEnd="40000">
                                          <p:cBhvr additive="base">
                                            <p:cTn id="15" dur="750" fill="hold"/>
                                            <p:tgtEl>
                                              <p:spTgt spid="11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0000">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14:bounceEnd="40000">
                                          <p:cBhvr additive="base">
                                            <p:cTn id="19" dur="750" fill="hold"/>
                                            <p:tgtEl>
                                              <p:spTgt spid="122"/>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14:bounceEnd="40000">
                                          <p:cBhvr additive="base">
                                            <p:cTn id="23" dur="750" fill="hold"/>
                                            <p:tgtEl>
                                              <p:spTgt spid="126"/>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1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0" fill="hold"/>
                                            <p:tgtEl>
                                              <p:spTgt spid="99"/>
                                            </p:tgtEl>
                                            <p:attrNameLst>
                                              <p:attrName>ppt_w</p:attrName>
                                            </p:attrNameLst>
                                          </p:cBhvr>
                                          <p:tavLst>
                                            <p:tav tm="0">
                                              <p:val>
                                                <p:fltVal val="0"/>
                                              </p:val>
                                            </p:tav>
                                            <p:tav tm="100000">
                                              <p:val>
                                                <p:strVal val="#ppt_w"/>
                                              </p:val>
                                            </p:tav>
                                          </p:tavLst>
                                        </p:anim>
                                        <p:anim calcmode="lin" valueType="num">
                                          <p:cBhvr>
                                            <p:cTn id="34" dur="500" fill="hold"/>
                                            <p:tgtEl>
                                              <p:spTgt spid="99"/>
                                            </p:tgtEl>
                                            <p:attrNameLst>
                                              <p:attrName>ppt_h</p:attrName>
                                            </p:attrNameLst>
                                          </p:cBhvr>
                                          <p:tavLst>
                                            <p:tav tm="0">
                                              <p:val>
                                                <p:fltVal val="0"/>
                                              </p:val>
                                            </p:tav>
                                            <p:tav tm="100000">
                                              <p:val>
                                                <p:strVal val="#ppt_h"/>
                                              </p:val>
                                            </p:tav>
                                          </p:tavLst>
                                        </p:anim>
                                        <p:animEffect transition="in" filter="fade">
                                          <p:cBhvr>
                                            <p:cTn id="35" dur="500"/>
                                            <p:tgtEl>
                                              <p:spTgt spid="9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500" fill="hold"/>
                                            <p:tgtEl>
                                              <p:spTgt spid="104"/>
                                            </p:tgtEl>
                                            <p:attrNameLst>
                                              <p:attrName>ppt_w</p:attrName>
                                            </p:attrNameLst>
                                          </p:cBhvr>
                                          <p:tavLst>
                                            <p:tav tm="0">
                                              <p:val>
                                                <p:fltVal val="0"/>
                                              </p:val>
                                            </p:tav>
                                            <p:tav tm="100000">
                                              <p:val>
                                                <p:strVal val="#ppt_w"/>
                                              </p:val>
                                            </p:tav>
                                          </p:tavLst>
                                        </p:anim>
                                        <p:anim calcmode="lin" valueType="num">
                                          <p:cBhvr>
                                            <p:cTn id="39" dur="500" fill="hold"/>
                                            <p:tgtEl>
                                              <p:spTgt spid="104"/>
                                            </p:tgtEl>
                                            <p:attrNameLst>
                                              <p:attrName>ppt_h</p:attrName>
                                            </p:attrNameLst>
                                          </p:cBhvr>
                                          <p:tavLst>
                                            <p:tav tm="0">
                                              <p:val>
                                                <p:fltVal val="0"/>
                                              </p:val>
                                            </p:tav>
                                            <p:tav tm="100000">
                                              <p:val>
                                                <p:strVal val="#ppt_h"/>
                                              </p:val>
                                            </p:tav>
                                          </p:tavLst>
                                        </p:anim>
                                        <p:animEffect transition="in" filter="fade">
                                          <p:cBhvr>
                                            <p:cTn id="40" dur="500"/>
                                            <p:tgtEl>
                                              <p:spTgt spid="10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1500"/>
                                </p:stCondLst>
                                <p:childTnLst>
                                  <p:par>
                                    <p:cTn id="47" presetID="2" presetClass="entr" presetSubtype="2"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1+#ppt_w/2"/>
                                              </p:val>
                                            </p:tav>
                                            <p:tav tm="100000">
                                              <p:val>
                                                <p:strVal val="#ppt_x"/>
                                              </p:val>
                                            </p:tav>
                                          </p:tavLst>
                                        </p:anim>
                                        <p:anim calcmode="lin" valueType="num">
                                          <p:cBhvr additive="base">
                                            <p:cTn id="50" dur="500" fill="hold"/>
                                            <p:tgtEl>
                                              <p:spTgt spid="7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additive="base">
                                            <p:cTn id="53" dur="500" fill="hold"/>
                                            <p:tgtEl>
                                              <p:spTgt spid="100"/>
                                            </p:tgtEl>
                                            <p:attrNameLst>
                                              <p:attrName>ppt_x</p:attrName>
                                            </p:attrNameLst>
                                          </p:cBhvr>
                                          <p:tavLst>
                                            <p:tav tm="0">
                                              <p:val>
                                                <p:strVal val="1+#ppt_w/2"/>
                                              </p:val>
                                            </p:tav>
                                            <p:tav tm="100000">
                                              <p:val>
                                                <p:strVal val="#ppt_x"/>
                                              </p:val>
                                            </p:tav>
                                          </p:tavLst>
                                        </p:anim>
                                        <p:anim calcmode="lin" valueType="num">
                                          <p:cBhvr additive="base">
                                            <p:cTn id="54" dur="500" fill="hold"/>
                                            <p:tgtEl>
                                              <p:spTgt spid="10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500" fill="hold"/>
                                            <p:tgtEl>
                                              <p:spTgt spid="105"/>
                                            </p:tgtEl>
                                            <p:attrNameLst>
                                              <p:attrName>ppt_x</p:attrName>
                                            </p:attrNameLst>
                                          </p:cBhvr>
                                          <p:tavLst>
                                            <p:tav tm="0">
                                              <p:val>
                                                <p:strVal val="1+#ppt_w/2"/>
                                              </p:val>
                                            </p:tav>
                                            <p:tav tm="100000">
                                              <p:val>
                                                <p:strVal val="#ppt_x"/>
                                              </p:val>
                                            </p:tav>
                                          </p:tavLst>
                                        </p:anim>
                                        <p:anim calcmode="lin" valueType="num">
                                          <p:cBhvr additive="base">
                                            <p:cTn id="58" dur="500" fill="hold"/>
                                            <p:tgtEl>
                                              <p:spTgt spid="10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1+#ppt_w/2"/>
                                              </p:val>
                                            </p:tav>
                                            <p:tav tm="100000">
                                              <p:val>
                                                <p:strVal val="#ppt_x"/>
                                              </p:val>
                                            </p:tav>
                                          </p:tavLst>
                                        </p:anim>
                                        <p:anim calcmode="lin" valueType="num">
                                          <p:cBhvr additive="base">
                                            <p:cTn id="62"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99" grpId="0"/>
          <p:bldP spid="100" grpId="0"/>
          <p:bldP spid="104" grpId="0"/>
          <p:bldP spid="105" grpId="0"/>
          <p:bldP spid="109" grpId="0"/>
          <p:bldP spid="110" grpId="0"/>
          <p:bldP spid="1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750" fill="hold"/>
                                            <p:tgtEl>
                                              <p:spTgt spid="122"/>
                                            </p:tgtEl>
                                            <p:attrNameLst>
                                              <p:attrName>ppt_x</p:attrName>
                                            </p:attrNameLst>
                                          </p:cBhvr>
                                          <p:tavLst>
                                            <p:tav tm="0">
                                              <p:val>
                                                <p:strVal val="#ppt_x"/>
                                              </p:val>
                                            </p:tav>
                                            <p:tav tm="100000">
                                              <p:val>
                                                <p:strVal val="#ppt_x"/>
                                              </p:val>
                                            </p:tav>
                                          </p:tavLst>
                                        </p:anim>
                                        <p:anim calcmode="lin" valueType="num">
                                          <p:cBhvr additive="base">
                                            <p:cTn id="20" dur="750" fill="hold"/>
                                            <p:tgtEl>
                                              <p:spTgt spid="1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750" fill="hold"/>
                                            <p:tgtEl>
                                              <p:spTgt spid="126"/>
                                            </p:tgtEl>
                                            <p:attrNameLst>
                                              <p:attrName>ppt_x</p:attrName>
                                            </p:attrNameLst>
                                          </p:cBhvr>
                                          <p:tavLst>
                                            <p:tav tm="0">
                                              <p:val>
                                                <p:strVal val="#ppt_x"/>
                                              </p:val>
                                            </p:tav>
                                            <p:tav tm="100000">
                                              <p:val>
                                                <p:strVal val="#ppt_x"/>
                                              </p:val>
                                            </p:tav>
                                          </p:tavLst>
                                        </p:anim>
                                        <p:anim calcmode="lin" valueType="num">
                                          <p:cBhvr additive="base">
                                            <p:cTn id="24" dur="750" fill="hold"/>
                                            <p:tgtEl>
                                              <p:spTgt spid="1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0" fill="hold"/>
                                            <p:tgtEl>
                                              <p:spTgt spid="99"/>
                                            </p:tgtEl>
                                            <p:attrNameLst>
                                              <p:attrName>ppt_w</p:attrName>
                                            </p:attrNameLst>
                                          </p:cBhvr>
                                          <p:tavLst>
                                            <p:tav tm="0">
                                              <p:val>
                                                <p:fltVal val="0"/>
                                              </p:val>
                                            </p:tav>
                                            <p:tav tm="100000">
                                              <p:val>
                                                <p:strVal val="#ppt_w"/>
                                              </p:val>
                                            </p:tav>
                                          </p:tavLst>
                                        </p:anim>
                                        <p:anim calcmode="lin" valueType="num">
                                          <p:cBhvr>
                                            <p:cTn id="34" dur="500" fill="hold"/>
                                            <p:tgtEl>
                                              <p:spTgt spid="99"/>
                                            </p:tgtEl>
                                            <p:attrNameLst>
                                              <p:attrName>ppt_h</p:attrName>
                                            </p:attrNameLst>
                                          </p:cBhvr>
                                          <p:tavLst>
                                            <p:tav tm="0">
                                              <p:val>
                                                <p:fltVal val="0"/>
                                              </p:val>
                                            </p:tav>
                                            <p:tav tm="100000">
                                              <p:val>
                                                <p:strVal val="#ppt_h"/>
                                              </p:val>
                                            </p:tav>
                                          </p:tavLst>
                                        </p:anim>
                                        <p:animEffect transition="in" filter="fade">
                                          <p:cBhvr>
                                            <p:cTn id="35" dur="500"/>
                                            <p:tgtEl>
                                              <p:spTgt spid="9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500" fill="hold"/>
                                            <p:tgtEl>
                                              <p:spTgt spid="104"/>
                                            </p:tgtEl>
                                            <p:attrNameLst>
                                              <p:attrName>ppt_w</p:attrName>
                                            </p:attrNameLst>
                                          </p:cBhvr>
                                          <p:tavLst>
                                            <p:tav tm="0">
                                              <p:val>
                                                <p:fltVal val="0"/>
                                              </p:val>
                                            </p:tav>
                                            <p:tav tm="100000">
                                              <p:val>
                                                <p:strVal val="#ppt_w"/>
                                              </p:val>
                                            </p:tav>
                                          </p:tavLst>
                                        </p:anim>
                                        <p:anim calcmode="lin" valueType="num">
                                          <p:cBhvr>
                                            <p:cTn id="39" dur="500" fill="hold"/>
                                            <p:tgtEl>
                                              <p:spTgt spid="104"/>
                                            </p:tgtEl>
                                            <p:attrNameLst>
                                              <p:attrName>ppt_h</p:attrName>
                                            </p:attrNameLst>
                                          </p:cBhvr>
                                          <p:tavLst>
                                            <p:tav tm="0">
                                              <p:val>
                                                <p:fltVal val="0"/>
                                              </p:val>
                                            </p:tav>
                                            <p:tav tm="100000">
                                              <p:val>
                                                <p:strVal val="#ppt_h"/>
                                              </p:val>
                                            </p:tav>
                                          </p:tavLst>
                                        </p:anim>
                                        <p:animEffect transition="in" filter="fade">
                                          <p:cBhvr>
                                            <p:cTn id="40" dur="500"/>
                                            <p:tgtEl>
                                              <p:spTgt spid="10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1500"/>
                                </p:stCondLst>
                                <p:childTnLst>
                                  <p:par>
                                    <p:cTn id="47" presetID="2" presetClass="entr" presetSubtype="2"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1+#ppt_w/2"/>
                                              </p:val>
                                            </p:tav>
                                            <p:tav tm="100000">
                                              <p:val>
                                                <p:strVal val="#ppt_x"/>
                                              </p:val>
                                            </p:tav>
                                          </p:tavLst>
                                        </p:anim>
                                        <p:anim calcmode="lin" valueType="num">
                                          <p:cBhvr additive="base">
                                            <p:cTn id="50" dur="500" fill="hold"/>
                                            <p:tgtEl>
                                              <p:spTgt spid="7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additive="base">
                                            <p:cTn id="53" dur="500" fill="hold"/>
                                            <p:tgtEl>
                                              <p:spTgt spid="100"/>
                                            </p:tgtEl>
                                            <p:attrNameLst>
                                              <p:attrName>ppt_x</p:attrName>
                                            </p:attrNameLst>
                                          </p:cBhvr>
                                          <p:tavLst>
                                            <p:tav tm="0">
                                              <p:val>
                                                <p:strVal val="1+#ppt_w/2"/>
                                              </p:val>
                                            </p:tav>
                                            <p:tav tm="100000">
                                              <p:val>
                                                <p:strVal val="#ppt_x"/>
                                              </p:val>
                                            </p:tav>
                                          </p:tavLst>
                                        </p:anim>
                                        <p:anim calcmode="lin" valueType="num">
                                          <p:cBhvr additive="base">
                                            <p:cTn id="54" dur="500" fill="hold"/>
                                            <p:tgtEl>
                                              <p:spTgt spid="10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500" fill="hold"/>
                                            <p:tgtEl>
                                              <p:spTgt spid="105"/>
                                            </p:tgtEl>
                                            <p:attrNameLst>
                                              <p:attrName>ppt_x</p:attrName>
                                            </p:attrNameLst>
                                          </p:cBhvr>
                                          <p:tavLst>
                                            <p:tav tm="0">
                                              <p:val>
                                                <p:strVal val="1+#ppt_w/2"/>
                                              </p:val>
                                            </p:tav>
                                            <p:tav tm="100000">
                                              <p:val>
                                                <p:strVal val="#ppt_x"/>
                                              </p:val>
                                            </p:tav>
                                          </p:tavLst>
                                        </p:anim>
                                        <p:anim calcmode="lin" valueType="num">
                                          <p:cBhvr additive="base">
                                            <p:cTn id="58" dur="500" fill="hold"/>
                                            <p:tgtEl>
                                              <p:spTgt spid="10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1+#ppt_w/2"/>
                                              </p:val>
                                            </p:tav>
                                            <p:tav tm="100000">
                                              <p:val>
                                                <p:strVal val="#ppt_x"/>
                                              </p:val>
                                            </p:tav>
                                          </p:tavLst>
                                        </p:anim>
                                        <p:anim calcmode="lin" valueType="num">
                                          <p:cBhvr additive="base">
                                            <p:cTn id="62"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99" grpId="0"/>
          <p:bldP spid="100" grpId="0"/>
          <p:bldP spid="104" grpId="0"/>
          <p:bldP spid="105" grpId="0"/>
          <p:bldP spid="109" grpId="0"/>
          <p:bldP spid="110" grpId="0"/>
          <p:bldP spid="112"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60" y="5270265"/>
            <a:ext cx="12201060" cy="1587736"/>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9697"/>
          <a:stretch>
            <a:fillRect/>
          </a:stretch>
        </p:blipFill>
        <p:spPr>
          <a:xfrm>
            <a:off x="3369310" y="4428490"/>
            <a:ext cx="5556250" cy="1848485"/>
          </a:xfrm>
          <a:prstGeom prst="rect">
            <a:avLst/>
          </a:prstGeom>
        </p:spPr>
      </p:pic>
      <p:sp>
        <p:nvSpPr>
          <p:cNvPr id="7" name="文本框 6"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p:cNvSpPr txBox="1"/>
          <p:nvPr/>
        </p:nvSpPr>
        <p:spPr>
          <a:xfrm>
            <a:off x="5325597" y="638198"/>
            <a:ext cx="1540806" cy="2646878"/>
          </a:xfrm>
          <a:prstGeom prst="rect">
            <a:avLst/>
          </a:prstGeom>
          <a:noFill/>
        </p:spPr>
        <p:txBody>
          <a:bodyPr wrap="none" rtlCol="0">
            <a:spAutoFit/>
          </a:bodyPr>
          <a:lstStyle/>
          <a:p>
            <a:pPr algn="ctr">
              <a:spcBef>
                <a:spcPts val="600"/>
              </a:spcBef>
            </a:pPr>
            <a:r>
              <a:rPr lang="en-US" altLang="zh-CN" sz="16600" kern="0" dirty="0">
                <a:solidFill>
                  <a:schemeClr val="tx1">
                    <a:lumMod val="75000"/>
                    <a:lumOff val="25000"/>
                  </a:schemeClr>
                </a:solidFill>
                <a:latin typeface="Agency FB" panose="020B0503020202020204" pitchFamily="34" charset="0"/>
                <a:ea typeface="微软雅黑" panose="020B0503020204020204" pitchFamily="34" charset="-122"/>
                <a:cs typeface="+mn-ea"/>
                <a:sym typeface="+mn-lt"/>
              </a:rPr>
              <a:t>01</a:t>
            </a:r>
            <a:endParaRPr lang="zh-CN" altLang="en-US" sz="16600" kern="0" dirty="0">
              <a:solidFill>
                <a:schemeClr val="tx1">
                  <a:lumMod val="75000"/>
                  <a:lumOff val="25000"/>
                </a:schemeClr>
              </a:solidFill>
              <a:latin typeface="Agency FB" panose="020B0503020202020204" pitchFamily="34" charset="0"/>
              <a:ea typeface="微软雅黑" panose="020B0503020204020204" pitchFamily="34" charset="-122"/>
              <a:cs typeface="+mn-ea"/>
              <a:sym typeface="+mn-lt"/>
            </a:endParaRPr>
          </a:p>
        </p:txBody>
      </p:sp>
      <p:sp>
        <p:nvSpPr>
          <p:cNvPr id="6" name="e7d195523061f1c0" descr="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 hidden="1"/>
          <p:cNvSpPr txBox="1"/>
          <p:nvPr/>
        </p:nvSpPr>
        <p:spPr>
          <a:xfrm>
            <a:off x="-355600" y="1803400"/>
            <a:ext cx="364202" cy="1016000"/>
          </a:xfrm>
          <a:prstGeom prst="rect">
            <a:avLst/>
          </a:prstGeom>
          <a:noFill/>
        </p:spPr>
        <p:txBody>
          <a:bodyPr vert="wordArtVert" wrap="square" rtlCol="0">
            <a:spAutoFit/>
          </a:bodyPr>
          <a:lstStyle/>
          <a:p>
            <a:pPr>
              <a:lnSpc>
                <a:spcPct val="130000"/>
              </a:lnSpc>
              <a:spcBef>
                <a:spcPts val="600"/>
              </a:spcBef>
            </a:pPr>
            <a:r>
              <a:rPr lang="en-US" altLang="zh-CN" sz="100" kern="0">
                <a:latin typeface="微软雅黑" panose="020B0503020204020204" pitchFamily="34" charset="-122"/>
                <a:ea typeface="微软雅黑" panose="020B0503020204020204" pitchFamily="34" charset="-122"/>
                <a:cs typeface="+mn-ea"/>
                <a:sym typeface="+mn-lt"/>
              </a:rPr>
              <a:t>e7d195523061f1c01ef2b70529884c179423570dbaad84926380ABC1F97BAEF0C8FC051856578EAB7874501A1FFE158C4981707381814BCC4D9A8E3554438DEE4FBCF5A5B4D2A8B0989AB57E8BAC65EB77E2D09FF131CC59D0517FC127133DA2BCA9EEA6E7378E57346A9496F0D3A597577DECE229E967C8B0249DD763E024C8B850CA8EC35B74133B76747CA9531618</a:t>
            </a:r>
            <a:endParaRPr lang="zh-CN" altLang="en-US" sz="100" kern="0" dirty="0">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215390" y="3088062"/>
            <a:ext cx="9956800" cy="1198880"/>
          </a:xfrm>
          <a:prstGeom prst="rect">
            <a:avLst/>
          </a:prstGeom>
          <a:noFill/>
        </p:spPr>
        <p:txBody>
          <a:bodyPr wrap="square" rtlCol="0">
            <a:spAutoFit/>
          </a:bodyPr>
          <a:lstStyle>
            <a:defPPr>
              <a:defRPr lang="zh-CN"/>
            </a:defPPr>
            <a:lvl1pPr>
              <a:defRPr sz="1400">
                <a:latin typeface="+mj-ea"/>
                <a:ea typeface="+mj-ea"/>
              </a:defRPr>
            </a:lvl1pPr>
          </a:lstStyle>
          <a:p>
            <a:pPr algn="ctr">
              <a:spcBef>
                <a:spcPts val="600"/>
              </a:spcBef>
              <a:buClrTx/>
              <a:buSzTx/>
              <a:buFontTx/>
            </a:pPr>
            <a:r>
              <a:rPr lang="zh-CN" altLang="en-US" sz="7200" b="1" dirty="0">
                <a:solidFill>
                  <a:schemeClr val="tx1">
                    <a:lumMod val="75000"/>
                    <a:lumOff val="25000"/>
                  </a:schemeClr>
                </a:solidFill>
                <a:sym typeface="微软雅黑" panose="020B0503020204020204" pitchFamily="34" charset="-122"/>
              </a:rPr>
              <a:t>物联网场景</a:t>
            </a:r>
            <a:endParaRPr lang="zh-CN" altLang="en-US" sz="7200" b="1" dirty="0">
              <a:solidFill>
                <a:schemeClr val="tx1">
                  <a:lumMod val="75000"/>
                  <a:lumOff val="25000"/>
                </a:schemeClr>
              </a:solidFill>
              <a:sym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9213215" y="0"/>
            <a:ext cx="2978785" cy="50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000"/>
                                </p:stCondLst>
                                <p:childTnLst>
                                  <p:par>
                                    <p:cTn id="15" presetID="2" presetClass="entr" presetSubtype="4" fill="hold" grpId="0" nodeType="afterEffect" p14:presetBounceEnd="60000">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14:bounceEnd="60000">
                                          <p:cBhvr additive="base">
                                            <p:cTn id="17"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7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0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7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1"/>
          <p:cNvSpPr txBox="1"/>
          <p:nvPr/>
        </p:nvSpPr>
        <p:spPr>
          <a:xfrm>
            <a:off x="99060" y="468630"/>
            <a:ext cx="3805555"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200">
                <a:solidFill>
                  <a:schemeClr val="tx1">
                    <a:lumMod val="75000"/>
                    <a:lumOff val="25000"/>
                  </a:schemeClr>
                </a:solidFill>
                <a:latin typeface="Agency FB" panose="020B0503020202020204" pitchFamily="34" charset="0"/>
              </a:rPr>
              <a:t>物联网场景</a:t>
            </a:r>
            <a:endParaRPr kumimoji="1" lang="zh-CN" altLang="en-US" sz="3200">
              <a:solidFill>
                <a:schemeClr val="tx1">
                  <a:lumMod val="75000"/>
                  <a:lumOff val="25000"/>
                </a:schemeClr>
              </a:solidFill>
              <a:latin typeface="Agency FB" panose="020B0503020202020204" pitchFamily="34" charset="0"/>
            </a:endParaRPr>
          </a:p>
        </p:txBody>
      </p:sp>
      <p:sp>
        <p:nvSpPr>
          <p:cNvPr id="34" name="Freeform 26" descr="e7d195523061f1c01ef2b70529884c179423570dbaad84926380ABC1F97BAEF0C8FC051856578EAB7874501A1FFE158C4981707381814BCC4D9A8E3554438DEE4FBCF5A5B4D2A8B0989AB57E8BAC65EB6513EE5993EC9D362CC14AD4B0587136B1B646CE4F99C87D45859B9B8AACC41EDA26BD0DD766E207AD8961CD69A75574A1A9FCA7CDAFFF92D919EE45FE59F344"/>
          <p:cNvSpPr/>
          <p:nvPr/>
        </p:nvSpPr>
        <p:spPr bwMode="auto">
          <a:xfrm>
            <a:off x="6314008" y="3144218"/>
            <a:ext cx="152691" cy="15835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21920" tIns="60960" rIns="121920" bIns="60960" numCol="1" anchor="t" anchorCtr="0" compatLnSpc="1"/>
          <a:lstStyle/>
          <a:p>
            <a:pPr fontAlgn="base">
              <a:spcBef>
                <a:spcPct val="0"/>
              </a:spcBef>
              <a:spcAft>
                <a:spcPct val="0"/>
              </a:spcAft>
              <a:buFont typeface="Arial" panose="020B0604020202020204" pitchFamily="34" charset="0"/>
              <a:buNone/>
            </a:pPr>
            <a:endParaRPr lang="en-US" sz="3200" dirty="0">
              <a:solidFill>
                <a:srgbClr val="000000">
                  <a:lumMod val="75000"/>
                  <a:lumOff val="25000"/>
                </a:srgbClr>
              </a:solidFill>
              <a:latin typeface="Arial" panose="020B0604020202020204" pitchFamily="34" charset="0"/>
              <a:ea typeface="宋体" panose="02010600030101010101" pitchFamily="2" charset="-122"/>
            </a:endParaRPr>
          </a:p>
        </p:txBody>
      </p:sp>
      <p:pic>
        <p:nvPicPr>
          <p:cNvPr id="2" name="图片 1"/>
          <p:cNvPicPr/>
          <p:nvPr>
            <p:custDataLst>
              <p:tags r:id="rId1"/>
            </p:custDataLst>
          </p:nvPr>
        </p:nvPicPr>
        <p:blipFill>
          <a:blip r:embed="rId2"/>
          <a:stretch>
            <a:fillRect/>
          </a:stretch>
        </p:blipFill>
        <p:spPr>
          <a:xfrm>
            <a:off x="1791970" y="1002030"/>
            <a:ext cx="9196705" cy="5468620"/>
          </a:xfrm>
          <a:prstGeom prst="rect">
            <a:avLst/>
          </a:prstGeom>
          <a:noFill/>
          <a:ln w="9525">
            <a:noFill/>
          </a:ln>
        </p:spPr>
      </p:pic>
      <p:pic>
        <p:nvPicPr>
          <p:cNvPr id="3" name="图片 2"/>
          <p:cNvPicPr>
            <a:picLocks noChangeAspect="1"/>
          </p:cNvPicPr>
          <p:nvPr/>
        </p:nvPicPr>
        <p:blipFill>
          <a:blip r:embed="rId3"/>
          <a:stretch>
            <a:fillRect/>
          </a:stretch>
        </p:blipFill>
        <p:spPr>
          <a:xfrm>
            <a:off x="9213215" y="0"/>
            <a:ext cx="2978785" cy="504190"/>
          </a:xfrm>
          <a:prstGeom prst="rect">
            <a:avLst/>
          </a:prstGeom>
        </p:spPr>
      </p:pic>
      <p:sp>
        <p:nvSpPr>
          <p:cNvPr id="4" name="文本框 3"/>
          <p:cNvSpPr txBox="1"/>
          <p:nvPr/>
        </p:nvSpPr>
        <p:spPr>
          <a:xfrm>
            <a:off x="5438140" y="4032250"/>
            <a:ext cx="1316355" cy="521970"/>
          </a:xfrm>
          <a:prstGeom prst="rect">
            <a:avLst/>
          </a:prstGeom>
        </p:spPr>
        <p:txBody>
          <a:bodyPr wrap="square">
            <a:spAutoFit/>
          </a:bodyPr>
          <a:p>
            <a:pPr algn="l"/>
            <a:r>
              <a:rPr lang="zh-CN" altLang="en-US" sz="2800">
                <a:solidFill>
                  <a:srgbClr val="FF0000"/>
                </a:solidFill>
                <a:latin typeface="华文隶书" panose="02010800040101010101" charset="-122"/>
                <a:ea typeface="华文隶书" panose="02010800040101010101" charset="-122"/>
              </a:rPr>
              <a:t>物联网</a:t>
            </a:r>
            <a:endParaRPr lang="zh-CN" altLang="en-US" sz="2800">
              <a:solidFill>
                <a:srgbClr val="FF0000"/>
              </a:solidFill>
              <a:latin typeface="华文隶书" panose="02010800040101010101" charset="-122"/>
              <a:ea typeface="华文隶书" panose="02010800040101010101" charset="-122"/>
            </a:endParaRPr>
          </a:p>
        </p:txBody>
      </p:sp>
      <p:sp>
        <p:nvSpPr>
          <p:cNvPr id="5" name="文本框 4"/>
          <p:cNvSpPr txBox="1"/>
          <p:nvPr/>
        </p:nvSpPr>
        <p:spPr>
          <a:xfrm>
            <a:off x="5437505" y="3484245"/>
            <a:ext cx="1316355" cy="645160"/>
          </a:xfrm>
          <a:prstGeom prst="rect">
            <a:avLst/>
          </a:prstGeom>
          <a:solidFill>
            <a:schemeClr val="bg1"/>
          </a:solidFill>
        </p:spPr>
        <p:txBody>
          <a:bodyPr wrap="square">
            <a:spAutoFit/>
          </a:bodyPr>
          <a:p>
            <a:pPr algn="ctr"/>
            <a:r>
              <a:rPr lang="en-US" altLang="zh-CN" sz="3600">
                <a:solidFill>
                  <a:srgbClr val="00B0F0"/>
                </a:solidFill>
                <a:latin typeface="黑体" panose="02010609060101010101" charset="-122"/>
                <a:ea typeface="黑体" panose="02010609060101010101" charset="-122"/>
              </a:rPr>
              <a:t>IoT</a:t>
            </a:r>
            <a:endParaRPr lang="en-US" altLang="zh-CN" sz="3600">
              <a:solidFill>
                <a:srgbClr val="00B0F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0"/>
                                  </p:stCondLst>
                                  <p:childTnLst>
                                    <p:set>
                                      <p:cBhvr>
                                        <p:cTn id="10" dur="500"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4" grpId="0"/>
      <p:bldP spid="4" grpId="1"/>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04"/>
          <p:cNvSpPr>
            <a:spLocks noChangeArrowheads="1"/>
          </p:cNvSpPr>
          <p:nvPr/>
        </p:nvSpPr>
        <p:spPr bwMode="auto">
          <a:xfrm>
            <a:off x="6466840" y="4198620"/>
            <a:ext cx="1149985" cy="964565"/>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8CA60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16" name="Freeform 105"/>
          <p:cNvSpPr>
            <a:spLocks noChangeArrowheads="1"/>
          </p:cNvSpPr>
          <p:nvPr/>
        </p:nvSpPr>
        <p:spPr bwMode="auto">
          <a:xfrm>
            <a:off x="5948669" y="4223059"/>
            <a:ext cx="1155104" cy="1255306"/>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17" name="Freeform 106"/>
          <p:cNvSpPr>
            <a:spLocks noChangeArrowheads="1"/>
          </p:cNvSpPr>
          <p:nvPr/>
        </p:nvSpPr>
        <p:spPr bwMode="auto">
          <a:xfrm>
            <a:off x="5257165" y="4203700"/>
            <a:ext cx="1292225" cy="99885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22A3B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18" name="Freeform 107"/>
          <p:cNvSpPr>
            <a:spLocks noChangeArrowheads="1"/>
          </p:cNvSpPr>
          <p:nvPr/>
        </p:nvSpPr>
        <p:spPr bwMode="auto">
          <a:xfrm>
            <a:off x="4602464" y="4223059"/>
            <a:ext cx="1159350" cy="125530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0" name="Freeform 108"/>
          <p:cNvSpPr>
            <a:spLocks noChangeArrowheads="1"/>
          </p:cNvSpPr>
          <p:nvPr/>
        </p:nvSpPr>
        <p:spPr bwMode="auto">
          <a:xfrm>
            <a:off x="6524625" y="2118360"/>
            <a:ext cx="1607820" cy="20955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8CA60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1" name="Freeform 109"/>
          <p:cNvSpPr>
            <a:spLocks noChangeArrowheads="1"/>
          </p:cNvSpPr>
          <p:nvPr/>
        </p:nvSpPr>
        <p:spPr bwMode="auto">
          <a:xfrm>
            <a:off x="4591050" y="2141855"/>
            <a:ext cx="1932940" cy="2072005"/>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22A3B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2" name="任意多边形 42"/>
          <p:cNvSpPr/>
          <p:nvPr/>
        </p:nvSpPr>
        <p:spPr bwMode="auto">
          <a:xfrm flipH="1">
            <a:off x="1620520" y="1589405"/>
            <a:ext cx="4216400" cy="1464945"/>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FFFFFF"/>
              </a:solidFill>
              <a:effectLst/>
              <a:uLnTx/>
              <a:uFillTx/>
              <a:latin typeface="微软雅黑" panose="020B0503020204020204" pitchFamily="34" charset="-122"/>
              <a:sym typeface="宋体" panose="02010600030101010101" pitchFamily="2" charset="-122"/>
            </a:endParaRPr>
          </a:p>
        </p:txBody>
      </p:sp>
      <p:sp>
        <p:nvSpPr>
          <p:cNvPr id="23" name="任意多边形 44"/>
          <p:cNvSpPr/>
          <p:nvPr/>
        </p:nvSpPr>
        <p:spPr bwMode="auto">
          <a:xfrm flipH="1">
            <a:off x="1634890" y="4865012"/>
            <a:ext cx="3727258" cy="950965"/>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FFFFFF"/>
              </a:solidFill>
              <a:effectLst/>
              <a:uLnTx/>
              <a:uFillTx/>
              <a:latin typeface="微软雅黑" panose="020B0503020204020204" pitchFamily="34" charset="-122"/>
              <a:sym typeface="宋体" panose="02010600030101010101" pitchFamily="2" charset="-122"/>
            </a:endParaRPr>
          </a:p>
        </p:txBody>
      </p:sp>
      <p:sp>
        <p:nvSpPr>
          <p:cNvPr id="24" name="任意多边形 47"/>
          <p:cNvSpPr/>
          <p:nvPr/>
        </p:nvSpPr>
        <p:spPr bwMode="auto">
          <a:xfrm>
            <a:off x="7128510" y="1590675"/>
            <a:ext cx="4191635" cy="1477645"/>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FFFFFF"/>
              </a:solidFill>
              <a:effectLst/>
              <a:uLnTx/>
              <a:uFillTx/>
              <a:latin typeface="微软雅黑" panose="020B0503020204020204" pitchFamily="34" charset="-122"/>
              <a:sym typeface="宋体" panose="02010600030101010101" pitchFamily="2" charset="-122"/>
            </a:endParaRPr>
          </a:p>
        </p:txBody>
      </p:sp>
      <p:sp>
        <p:nvSpPr>
          <p:cNvPr id="25" name="任意多边形 48"/>
          <p:cNvSpPr/>
          <p:nvPr/>
        </p:nvSpPr>
        <p:spPr bwMode="auto">
          <a:xfrm>
            <a:off x="7386281" y="4988837"/>
            <a:ext cx="4155178" cy="950965"/>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FFFFFF"/>
              </a:solidFill>
              <a:effectLst/>
              <a:uLnTx/>
              <a:uFillTx/>
              <a:latin typeface="微软雅黑" panose="020B0503020204020204" pitchFamily="34" charset="-122"/>
              <a:sym typeface="宋体" panose="02010600030101010101" pitchFamily="2" charset="-122"/>
            </a:endParaRPr>
          </a:p>
        </p:txBody>
      </p:sp>
      <p:sp>
        <p:nvSpPr>
          <p:cNvPr id="26" name="Oval 54"/>
          <p:cNvSpPr>
            <a:spLocks noChangeArrowheads="1"/>
          </p:cNvSpPr>
          <p:nvPr/>
        </p:nvSpPr>
        <p:spPr bwMode="auto">
          <a:xfrm>
            <a:off x="5812341" y="3007156"/>
            <a:ext cx="126430" cy="126471"/>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7" name="Oval 54"/>
          <p:cNvSpPr>
            <a:spLocks noChangeArrowheads="1"/>
          </p:cNvSpPr>
          <p:nvPr/>
        </p:nvSpPr>
        <p:spPr bwMode="auto">
          <a:xfrm>
            <a:off x="7080164" y="3007360"/>
            <a:ext cx="126430" cy="126471"/>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8" name="Oval 54"/>
          <p:cNvSpPr>
            <a:spLocks noChangeArrowheads="1"/>
          </p:cNvSpPr>
          <p:nvPr/>
        </p:nvSpPr>
        <p:spPr bwMode="auto">
          <a:xfrm>
            <a:off x="7325823" y="5893711"/>
            <a:ext cx="126430" cy="126471"/>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29" name="Oval 54"/>
          <p:cNvSpPr>
            <a:spLocks noChangeArrowheads="1"/>
          </p:cNvSpPr>
          <p:nvPr/>
        </p:nvSpPr>
        <p:spPr bwMode="auto">
          <a:xfrm>
            <a:off x="5319346" y="5791476"/>
            <a:ext cx="126430" cy="126471"/>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3200" b="0" i="0" u="none" strike="noStrike" kern="0" cap="none" spc="0" normalizeH="0" baseline="0" noProof="0">
              <a:ln>
                <a:noFill/>
              </a:ln>
              <a:solidFill>
                <a:srgbClr val="000000"/>
              </a:solidFill>
              <a:effectLst/>
              <a:uLnTx/>
              <a:uFillTx/>
              <a:latin typeface="微软雅黑" panose="020B0503020204020204" pitchFamily="34" charset="-122"/>
              <a:sym typeface="宋体" panose="02010600030101010101" pitchFamily="2" charset="-122"/>
            </a:endParaRPr>
          </a:p>
        </p:txBody>
      </p:sp>
      <p:sp>
        <p:nvSpPr>
          <p:cNvPr id="3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23290" y="1653540"/>
            <a:ext cx="3942080" cy="2239645"/>
          </a:xfrm>
          <a:prstGeom prst="rect">
            <a:avLst/>
          </a:prstGeom>
          <a:noFill/>
          <a:ln>
            <a:noFill/>
          </a:ln>
          <a:effectLst/>
        </p:spPr>
        <p:txBody>
          <a:bodyPr lIns="0" tIns="0" rIns="0" bIns="0"/>
          <a:lstStyle/>
          <a:p>
            <a:pPr defTabSz="323850">
              <a:lnSpc>
                <a:spcPct val="150000"/>
              </a:lnSpc>
              <a:spcBef>
                <a:spcPts val="850"/>
              </a:spcBef>
            </a:pPr>
            <a:r>
              <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智能家居是在互联网影响之下物联化的体现。智能家居通过物联网技术将家中的各种设备，如照明系统、窗帘控制、空调控制、安防系统、智能家电等连接到一起，提供家电控制、照明控制、室内外遥控、防盗报警、环境监测以及可编程定时控制等多种功能和手段。随着物联网技术的发展，越来越多的物联设备正进入千家万户。</a:t>
            </a:r>
            <a:endPar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5" name="文本框 3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177533" y="1253075"/>
            <a:ext cx="3050332" cy="337185"/>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zh-CN" altLang="en-US" b="1" dirty="0">
                <a:solidFill>
                  <a:schemeClr val="tx1">
                    <a:lumMod val="75000"/>
                    <a:lumOff val="25000"/>
                  </a:schemeClr>
                </a:solidFill>
              </a:rPr>
              <a:t>智能家居</a:t>
            </a:r>
            <a:endParaRPr lang="zh-CN" altLang="en-US" b="1" dirty="0">
              <a:solidFill>
                <a:schemeClr val="tx1">
                  <a:lumMod val="75000"/>
                  <a:lumOff val="25000"/>
                </a:schemeClr>
              </a:solidFill>
            </a:endParaRPr>
          </a:p>
        </p:txBody>
      </p:sp>
      <p:sp>
        <p:nvSpPr>
          <p:cNvPr id="36"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94080" y="5121275"/>
            <a:ext cx="4178300" cy="818515"/>
          </a:xfrm>
          <a:prstGeom prst="rect">
            <a:avLst/>
          </a:prstGeom>
          <a:noFill/>
          <a:ln>
            <a:noFill/>
          </a:ln>
          <a:effectLst/>
        </p:spPr>
        <p:txBody>
          <a:bodyPr lIns="0" tIns="0" rIns="0" bIns="0"/>
          <a:lstStyle/>
          <a:p>
            <a:pPr defTabSz="323850">
              <a:lnSpc>
                <a:spcPct val="150000"/>
              </a:lnSpc>
              <a:spcBef>
                <a:spcPts val="850"/>
              </a:spcBef>
            </a:pPr>
            <a:r>
              <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某学校以物联网、云计算、大数据、AI、移动互联网等先进技术为基础，建设智能化校园，赋能科研创新、提高教学质量和效率，培养优质人才。</a:t>
            </a:r>
            <a:endPar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7" name="文本框 3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805423" y="4474077"/>
            <a:ext cx="3050332" cy="337185"/>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zh-CN" altLang="en-US" b="1" dirty="0">
                <a:solidFill>
                  <a:schemeClr val="tx1">
                    <a:lumMod val="75000"/>
                    <a:lumOff val="25000"/>
                  </a:schemeClr>
                </a:solidFill>
              </a:rPr>
              <a:t>智慧校园</a:t>
            </a:r>
            <a:endParaRPr lang="en-US" altLang="zh-CN" b="1" dirty="0">
              <a:solidFill>
                <a:schemeClr val="tx1">
                  <a:lumMod val="75000"/>
                  <a:lumOff val="25000"/>
                </a:schemeClr>
              </a:solidFill>
            </a:endParaRPr>
          </a:p>
        </p:txBody>
      </p:sp>
      <p:sp>
        <p:nvSpPr>
          <p:cNvPr id="3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623810" y="1731010"/>
            <a:ext cx="4213225" cy="650875"/>
          </a:xfrm>
          <a:prstGeom prst="rect">
            <a:avLst/>
          </a:prstGeom>
          <a:noFill/>
          <a:ln>
            <a:noFill/>
          </a:ln>
          <a:effectLst/>
        </p:spPr>
        <p:txBody>
          <a:bodyPr lIns="0" tIns="0" rIns="0" bIns="0"/>
          <a:lstStyle/>
          <a:p>
            <a:pPr algn="r" defTabSz="323850">
              <a:lnSpc>
                <a:spcPct val="150000"/>
              </a:lnSpc>
              <a:spcBef>
                <a:spcPts val="850"/>
              </a:spcBef>
            </a:pPr>
            <a:r>
              <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随着相关技术的不断成熟，自动驾驶汽车逐渐走入人们的生活。自动驾驶汽车通过车载传感器感知车辆周围环境，并根据感知所获得的道路、车辆位置和障碍物信息来控制车辆的转向和速度，从而使车辆能够安全、可靠地在道路上行驶。有的无人驾驶汽车可以经过人脸认证的司机只要往驾驶座一坐，然后发出指令“开车”，无需钥匙启动和按键启动，车辆根据人脸识别和声音识别技术自动启动...</a:t>
            </a:r>
            <a:endParaRPr lang="zh-CN" alt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9" name="文本框 3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8393430" y="1252220"/>
            <a:ext cx="1127760" cy="337185"/>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r"/>
            <a:r>
              <a:rPr lang="zh-CN" altLang="en-US" b="1" dirty="0">
                <a:solidFill>
                  <a:schemeClr val="tx1">
                    <a:lumMod val="75000"/>
                    <a:lumOff val="25000"/>
                  </a:schemeClr>
                </a:solidFill>
              </a:rPr>
              <a:t>自动驾驶</a:t>
            </a:r>
            <a:endParaRPr lang="zh-CN" altLang="en-US" b="1" dirty="0">
              <a:solidFill>
                <a:schemeClr val="tx1">
                  <a:lumMod val="75000"/>
                  <a:lumOff val="25000"/>
                </a:schemeClr>
              </a:solidFill>
            </a:endParaRPr>
          </a:p>
        </p:txBody>
      </p:sp>
      <p:sp>
        <p:nvSpPr>
          <p:cNvPr id="40"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8132217" y="5121455"/>
            <a:ext cx="3050331" cy="818528"/>
          </a:xfrm>
          <a:prstGeom prst="rect">
            <a:avLst/>
          </a:prstGeom>
          <a:noFill/>
          <a:ln>
            <a:noFill/>
          </a:ln>
          <a:effectLst/>
        </p:spPr>
        <p:txBody>
          <a:bodyPr lIns="0" tIns="0" rIns="0" bIns="0"/>
          <a:lstStyle/>
          <a:p>
            <a:pPr algn="r" defTabSz="323850">
              <a:lnSpc>
                <a:spcPct val="150000"/>
              </a:lnSpc>
              <a:spcBef>
                <a:spcPts val="850"/>
              </a:spcBef>
            </a:pPr>
            <a:endParaRPr lang="en-US" sz="1000" dirty="0">
              <a:solidFill>
                <a:schemeClr val="tx1">
                  <a:lumMod val="75000"/>
                  <a:lumOff val="25000"/>
                </a:schemeClr>
              </a:solidFill>
              <a:ea typeface="MS PGothic" panose="020B0600070205080204" charset="-128"/>
              <a:cs typeface="Lato" charset="0"/>
            </a:endParaRPr>
          </a:p>
        </p:txBody>
      </p:sp>
      <p:sp>
        <p:nvSpPr>
          <p:cNvPr id="41" name="文本框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7980045" y="4584700"/>
            <a:ext cx="3380740" cy="337185"/>
          </a:xfrm>
          <a:prstGeom prst="rect">
            <a:avLst/>
          </a:prstGeom>
          <a:noFill/>
        </p:spPr>
        <p:txBody>
          <a:bodyPr wrap="square" rtlCol="0">
            <a:spAutoFit/>
          </a:bodyPr>
          <a:lstStyle>
            <a:defPPr>
              <a:defRPr lang="zh-CN"/>
            </a:defPPr>
            <a:lvl1pPr algn="ctr">
              <a:defRPr sz="1600">
                <a:solidFill>
                  <a:srgbClr val="FF0000"/>
                </a:solidFill>
                <a:latin typeface="+mj-ea"/>
                <a:ea typeface="+mj-ea"/>
              </a:defRPr>
            </a:lvl1pPr>
          </a:lstStyle>
          <a:p>
            <a:pPr algn="l"/>
            <a:r>
              <a:rPr lang="zh-CN" altLang="en-US" b="1" dirty="0">
                <a:solidFill>
                  <a:schemeClr val="tx1">
                    <a:lumMod val="75000"/>
                    <a:lumOff val="25000"/>
                  </a:schemeClr>
                </a:solidFill>
              </a:rPr>
              <a:t>互联网</a:t>
            </a:r>
            <a:r>
              <a:rPr lang="en-US" altLang="zh-CN" b="1" dirty="0">
                <a:solidFill>
                  <a:schemeClr val="tx1">
                    <a:lumMod val="75000"/>
                    <a:lumOff val="25000"/>
                  </a:schemeClr>
                </a:solidFill>
              </a:rPr>
              <a:t>+</a:t>
            </a:r>
            <a:r>
              <a:rPr lang="zh-CN" altLang="en-US" b="1" dirty="0">
                <a:solidFill>
                  <a:schemeClr val="tx1">
                    <a:lumMod val="75000"/>
                    <a:lumOff val="25000"/>
                  </a:schemeClr>
                </a:solidFill>
              </a:rPr>
              <a:t>农场</a:t>
            </a:r>
            <a:r>
              <a:rPr lang="en-US" altLang="zh-CN" b="1" dirty="0">
                <a:solidFill>
                  <a:schemeClr val="tx1">
                    <a:lumMod val="75000"/>
                    <a:lumOff val="25000"/>
                  </a:schemeClr>
                </a:solidFill>
              </a:rPr>
              <a:t>/</a:t>
            </a:r>
            <a:r>
              <a:rPr lang="zh-CN" altLang="en-US" b="1" dirty="0">
                <a:solidFill>
                  <a:schemeClr val="tx1">
                    <a:lumMod val="75000"/>
                    <a:lumOff val="25000"/>
                  </a:schemeClr>
                </a:solidFill>
              </a:rPr>
              <a:t>健身</a:t>
            </a:r>
            <a:r>
              <a:rPr lang="en-US" altLang="zh-CN" b="1" dirty="0">
                <a:solidFill>
                  <a:schemeClr val="tx1">
                    <a:lumMod val="75000"/>
                    <a:lumOff val="25000"/>
                  </a:schemeClr>
                </a:solidFill>
              </a:rPr>
              <a:t>/</a:t>
            </a:r>
            <a:r>
              <a:rPr lang="zh-CN" altLang="en-US" b="1" dirty="0">
                <a:solidFill>
                  <a:schemeClr val="tx1">
                    <a:lumMod val="75000"/>
                    <a:lumOff val="25000"/>
                  </a:schemeClr>
                </a:solidFill>
              </a:rPr>
              <a:t>医疗</a:t>
            </a:r>
            <a:r>
              <a:rPr lang="en-US" altLang="zh-CN" b="1" dirty="0">
                <a:solidFill>
                  <a:schemeClr val="tx1">
                    <a:lumMod val="75000"/>
                    <a:lumOff val="25000"/>
                  </a:schemeClr>
                </a:solidFill>
              </a:rPr>
              <a:t>/</a:t>
            </a:r>
            <a:r>
              <a:rPr lang="zh-CN" altLang="en-US" b="1" dirty="0">
                <a:solidFill>
                  <a:schemeClr val="tx1">
                    <a:lumMod val="75000"/>
                    <a:lumOff val="25000"/>
                  </a:schemeClr>
                </a:solidFill>
              </a:rPr>
              <a:t>餐饮</a:t>
            </a:r>
            <a:r>
              <a:rPr lang="en-US" altLang="zh-CN" b="1" dirty="0">
                <a:solidFill>
                  <a:schemeClr val="tx1">
                    <a:lumMod val="75000"/>
                    <a:lumOff val="25000"/>
                  </a:schemeClr>
                </a:solidFill>
              </a:rPr>
              <a:t>......</a:t>
            </a:r>
            <a:endParaRPr lang="en-US" altLang="zh-CN" b="1" dirty="0">
              <a:solidFill>
                <a:schemeClr val="tx1">
                  <a:lumMod val="75000"/>
                  <a:lumOff val="25000"/>
                </a:schemeClr>
              </a:solidFill>
            </a:endParaRPr>
          </a:p>
        </p:txBody>
      </p:sp>
      <p:sp>
        <p:nvSpPr>
          <p:cNvPr id="2" name="文本占位符 1"/>
          <p:cNvSpPr txBox="1"/>
          <p:nvPr>
            <p:custDataLst>
              <p:tags r:id="rId1"/>
            </p:custDataLst>
          </p:nvPr>
        </p:nvSpPr>
        <p:spPr>
          <a:xfrm>
            <a:off x="220980" y="468630"/>
            <a:ext cx="6693535"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200">
                <a:solidFill>
                  <a:schemeClr val="tx1">
                    <a:lumMod val="75000"/>
                    <a:lumOff val="25000"/>
                  </a:schemeClr>
                </a:solidFill>
                <a:latin typeface="Agency FB" panose="020B0503020202020204" pitchFamily="34" charset="0"/>
              </a:rPr>
              <a:t>物联网场景</a:t>
            </a:r>
            <a:r>
              <a:rPr kumimoji="1" lang="en-US" altLang="zh-CN" sz="2800">
                <a:solidFill>
                  <a:schemeClr val="tx1">
                    <a:lumMod val="75000"/>
                    <a:lumOff val="25000"/>
                  </a:schemeClr>
                </a:solidFill>
                <a:latin typeface="Agency FB" panose="020B0503020202020204" pitchFamily="34" charset="0"/>
              </a:rPr>
              <a:t>+</a:t>
            </a:r>
            <a:r>
              <a:rPr kumimoji="1" lang="zh-CN" altLang="en-US" sz="2000">
                <a:solidFill>
                  <a:schemeClr val="tx1">
                    <a:lumMod val="75000"/>
                    <a:lumOff val="25000"/>
                  </a:schemeClr>
                </a:solidFill>
                <a:latin typeface="Agency FB" panose="020B0503020202020204" pitchFamily="34" charset="0"/>
              </a:rPr>
              <a:t>人工智能</a:t>
            </a:r>
            <a:r>
              <a:rPr kumimoji="1" lang="zh-CN" altLang="en-US" sz="2000">
                <a:solidFill>
                  <a:schemeClr val="tx1">
                    <a:lumMod val="75000"/>
                    <a:lumOff val="25000"/>
                  </a:schemeClr>
                </a:solidFill>
                <a:latin typeface="Agency FB" panose="020B0503020202020204" pitchFamily="34" charset="0"/>
                <a:sym typeface="+mn-ea"/>
              </a:rPr>
              <a:t>场景</a:t>
            </a:r>
            <a:r>
              <a:rPr kumimoji="1" lang="en-US" altLang="zh-CN" sz="2000">
                <a:solidFill>
                  <a:schemeClr val="tx1">
                    <a:lumMod val="75000"/>
                    <a:lumOff val="25000"/>
                  </a:schemeClr>
                </a:solidFill>
                <a:latin typeface="Agency FB" panose="020B0503020202020204" pitchFamily="34" charset="0"/>
              </a:rPr>
              <a:t>+</a:t>
            </a:r>
            <a:r>
              <a:rPr kumimoji="1" lang="zh-CN" altLang="en-US" sz="2000">
                <a:solidFill>
                  <a:schemeClr val="tx1">
                    <a:lumMod val="75000"/>
                    <a:lumOff val="25000"/>
                  </a:schemeClr>
                </a:solidFill>
                <a:latin typeface="Agency FB" panose="020B0503020202020204" pitchFamily="34" charset="0"/>
              </a:rPr>
              <a:t>互联网</a:t>
            </a:r>
            <a:r>
              <a:rPr kumimoji="1" lang="en-US" altLang="zh-CN" sz="2000">
                <a:solidFill>
                  <a:schemeClr val="tx1">
                    <a:lumMod val="75000"/>
                    <a:lumOff val="25000"/>
                  </a:schemeClr>
                </a:solidFill>
                <a:latin typeface="Agency FB" panose="020B0503020202020204" pitchFamily="34" charset="0"/>
              </a:rPr>
              <a:t>+</a:t>
            </a:r>
            <a:r>
              <a:rPr kumimoji="1" lang="zh-CN" altLang="en-US" sz="2000">
                <a:solidFill>
                  <a:schemeClr val="tx1">
                    <a:lumMod val="75000"/>
                    <a:lumOff val="25000"/>
                  </a:schemeClr>
                </a:solidFill>
                <a:latin typeface="Agency FB" panose="020B0503020202020204" pitchFamily="34" charset="0"/>
              </a:rPr>
              <a:t>场景</a:t>
            </a:r>
            <a:endParaRPr kumimoji="1" lang="zh-CN" altLang="en-US" sz="2000">
              <a:solidFill>
                <a:schemeClr val="tx1">
                  <a:lumMod val="75000"/>
                  <a:lumOff val="25000"/>
                </a:schemeClr>
              </a:solidFill>
              <a:latin typeface="Agency FB" panose="020B0503020202020204" pitchFamily="34" charset="0"/>
            </a:endParaRPr>
          </a:p>
        </p:txBody>
      </p:sp>
      <p:pic>
        <p:nvPicPr>
          <p:cNvPr id="4" name="图片 3" descr="templates\docerresourceshop\icons\\32313534383534353b32313534383533343bbcd2cda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2695" y="1012825"/>
            <a:ext cx="708025" cy="708025"/>
          </a:xfrm>
          <a:prstGeom prst="rect">
            <a:avLst/>
          </a:prstGeom>
        </p:spPr>
      </p:pic>
      <p:pic>
        <p:nvPicPr>
          <p:cNvPr id="5" name="图片 4" descr="templates\docerresourceshop\icons\\32313534353336323b32313534353335313bbdccd1a7c2a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090" y="4190365"/>
            <a:ext cx="731520" cy="731520"/>
          </a:xfrm>
          <a:prstGeom prst="rect">
            <a:avLst/>
          </a:prstGeom>
        </p:spPr>
      </p:pic>
      <p:pic>
        <p:nvPicPr>
          <p:cNvPr id="7" name="图片 6" descr="templates\docerresourceshop\icons\\32313536313938323b32313536323030373bd6c7c4dcc6fbb3b5"/>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2655" y="775335"/>
            <a:ext cx="914400" cy="914400"/>
          </a:xfrm>
          <a:prstGeom prst="rect">
            <a:avLst/>
          </a:prstGeom>
        </p:spPr>
      </p:pic>
      <p:sp>
        <p:nvSpPr>
          <p:cNvPr id="10"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custDataLst>
              <p:tags r:id="rId8"/>
            </p:custDataLst>
          </p:nvPr>
        </p:nvSpPr>
        <p:spPr>
          <a:xfrm>
            <a:off x="7844790" y="5067935"/>
            <a:ext cx="4175125" cy="818515"/>
          </a:xfrm>
          <a:prstGeom prst="rect">
            <a:avLst/>
          </a:prstGeom>
          <a:noFill/>
          <a:ln>
            <a:noFill/>
          </a:ln>
          <a:effectLst/>
        </p:spPr>
        <p:txBody>
          <a:bodyPr lIns="0" tIns="0" rIns="0" bIns="0"/>
          <a:p>
            <a:pPr defTabSz="323850">
              <a:lnSpc>
                <a:spcPct val="150000"/>
              </a:lnSpc>
              <a:spcBef>
                <a:spcPts val="850"/>
              </a:spcBef>
            </a:pPr>
            <a:r>
              <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2015年3月5日上午十二届全国人大三次会议上，李克强总理在政府工作报告中首次提出“互联网＋”行动计划，制定“互联网＋”行动计划。</a:t>
            </a:r>
            <a:endPar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0" lvl="0" indent="0" defTabSz="323850">
              <a:lnSpc>
                <a:spcPct val="150000"/>
              </a:lnSpc>
              <a:spcBef>
                <a:spcPts val="850"/>
              </a:spcBef>
              <a:buNone/>
            </a:pPr>
            <a:r>
              <a:rPr 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“物联网农场”</a:t>
            </a:r>
            <a:r>
              <a:rPr lang="zh-CN" altLang="en-US"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、APP扫码开门自助服务</a:t>
            </a:r>
            <a:r>
              <a:rPr lang="en-US" altLang="zh-CN"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a:t>
            </a:r>
            <a:endParaRPr lang="en-US" altLang="zh-CN" sz="14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descr="templates\docerresourceshop\icons\\32303135353531343b32303135353935343bc0b6c9abbba5c1aacdf8"/>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15675" y="4286250"/>
            <a:ext cx="635635" cy="635635"/>
          </a:xfrm>
          <a:prstGeom prst="rect">
            <a:avLst/>
          </a:prstGeom>
        </p:spPr>
      </p:pic>
      <p:pic>
        <p:nvPicPr>
          <p:cNvPr id="6" name="图片 5"/>
          <p:cNvPicPr>
            <a:picLocks noChangeAspect="1"/>
          </p:cNvPicPr>
          <p:nvPr/>
        </p:nvPicPr>
        <p:blipFill>
          <a:blip r:embed="rId11"/>
          <a:stretch>
            <a:fillRect/>
          </a:stretch>
        </p:blipFill>
        <p:spPr>
          <a:xfrm>
            <a:off x="9213215" y="0"/>
            <a:ext cx="2978785" cy="50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729712" y="3894966"/>
            <a:ext cx="2534452" cy="998855"/>
          </a:xfrm>
          <a:prstGeom prst="rect">
            <a:avLst/>
          </a:prstGeom>
        </p:spPr>
        <p:txBody>
          <a:bodyPr wrap="square">
            <a:spAutoFit/>
          </a:bodyPr>
          <a:lstStyle/>
          <a:p>
            <a:pPr algn="ctr">
              <a:lnSpc>
                <a:spcPct val="150000"/>
              </a:lnSpc>
              <a:spcAft>
                <a:spcPts val="600"/>
              </a:spcAft>
              <a:buClr>
                <a:schemeClr val="accent1"/>
              </a:buClr>
            </a:pPr>
            <a:r>
              <a:rPr lang="zh-CN" dirty="0">
                <a:solidFill>
                  <a:schemeClr val="tx1">
                    <a:lumMod val="75000"/>
                    <a:lumOff val="25000"/>
                  </a:schemeClr>
                </a:solidFill>
                <a:cs typeface="+mn-ea"/>
                <a:sym typeface="+mn-lt"/>
              </a:rPr>
              <a:t>识别模式</a:t>
            </a:r>
            <a:endParaRPr 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物联网</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人工智能场景</a:t>
            </a:r>
            <a:r>
              <a:rPr lang="en-US" altLang="zh-CN" dirty="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4" name="任意多边形 3"/>
          <p:cNvSpPr/>
          <p:nvPr/>
        </p:nvSpPr>
        <p:spPr>
          <a:xfrm>
            <a:off x="6484042"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037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892392" y="2413068"/>
            <a:ext cx="886516" cy="886516"/>
            <a:chOff x="6892392" y="2413068"/>
            <a:chExt cx="886516" cy="886516"/>
          </a:xfrm>
        </p:grpSpPr>
        <p:sp>
          <p:nvSpPr>
            <p:cNvPr id="6" name="椭圆 5"/>
            <p:cNvSpPr/>
            <p:nvPr/>
          </p:nvSpPr>
          <p:spPr>
            <a:xfrm>
              <a:off x="6892392" y="2413068"/>
              <a:ext cx="886516" cy="886516"/>
            </a:xfrm>
            <a:prstGeom prst="ellipse">
              <a:avLst/>
            </a:prstGeom>
            <a:solidFill>
              <a:srgbClr val="037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Freeform 10"/>
            <p:cNvSpPr>
              <a:spLocks noEditPoints="1"/>
            </p:cNvSpPr>
            <p:nvPr/>
          </p:nvSpPr>
          <p:spPr bwMode="auto">
            <a:xfrm>
              <a:off x="7136610" y="2656303"/>
              <a:ext cx="398086" cy="400044"/>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8" name="矩形 7"/>
          <p:cNvSpPr/>
          <p:nvPr/>
        </p:nvSpPr>
        <p:spPr>
          <a:xfrm>
            <a:off x="6151322" y="3894966"/>
            <a:ext cx="2534452" cy="506730"/>
          </a:xfrm>
          <a:prstGeom prst="rect">
            <a:avLst/>
          </a:prstGeom>
        </p:spPr>
        <p:txBody>
          <a:bodyPr wrap="square">
            <a:spAutoFit/>
          </a:bodyPr>
          <a:lstStyle/>
          <a:p>
            <a:pPr algn="ctr">
              <a:lnSpc>
                <a:spcPct val="150000"/>
              </a:lnSpc>
              <a:spcAft>
                <a:spcPts val="600"/>
              </a:spcAft>
              <a:buClr>
                <a:schemeClr val="accent1"/>
              </a:buClr>
            </a:pPr>
            <a:r>
              <a:rPr lang="en-US" dirty="0">
                <a:solidFill>
                  <a:schemeClr val="tx1">
                    <a:lumMod val="75000"/>
                    <a:lumOff val="25000"/>
                  </a:schemeClr>
                </a:solidFill>
                <a:cs typeface="+mn-ea"/>
                <a:sym typeface="+mn-lt"/>
              </a:rPr>
              <a:t>RFID</a:t>
            </a:r>
            <a:r>
              <a:rPr lang="zh-CN" altLang="en-US" dirty="0">
                <a:solidFill>
                  <a:schemeClr val="tx1">
                    <a:lumMod val="75000"/>
                    <a:lumOff val="25000"/>
                  </a:schemeClr>
                </a:solidFill>
                <a:cs typeface="+mn-ea"/>
                <a:sym typeface="+mn-lt"/>
              </a:rPr>
              <a:t>技术、条码技术</a:t>
            </a:r>
            <a:r>
              <a:rPr lang="en-US" altLang="zh-CN" dirty="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9" name="任意多边形 8"/>
          <p:cNvSpPr/>
          <p:nvPr/>
        </p:nvSpPr>
        <p:spPr>
          <a:xfrm>
            <a:off x="9145037"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8C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9553387" y="2413068"/>
            <a:ext cx="886516" cy="886516"/>
            <a:chOff x="9553387" y="2413068"/>
            <a:chExt cx="886516" cy="886516"/>
          </a:xfrm>
        </p:grpSpPr>
        <p:sp>
          <p:nvSpPr>
            <p:cNvPr id="11" name="椭圆 10"/>
            <p:cNvSpPr/>
            <p:nvPr/>
          </p:nvSpPr>
          <p:spPr>
            <a:xfrm>
              <a:off x="9553387" y="2413068"/>
              <a:ext cx="886516" cy="886516"/>
            </a:xfrm>
            <a:prstGeom prst="ellipse">
              <a:avLst/>
            </a:prstGeom>
            <a:solidFill>
              <a:srgbClr val="8C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Freeform 19"/>
            <p:cNvSpPr>
              <a:spLocks noEditPoints="1"/>
            </p:cNvSpPr>
            <p:nvPr/>
          </p:nvSpPr>
          <p:spPr bwMode="auto">
            <a:xfrm>
              <a:off x="9797605" y="2656303"/>
              <a:ext cx="398086" cy="400044"/>
            </a:xfrm>
            <a:custGeom>
              <a:avLst/>
              <a:gdLst>
                <a:gd name="T0" fmla="*/ 786 w 1019"/>
                <a:gd name="T1" fmla="*/ 437 h 1018"/>
                <a:gd name="T2" fmla="*/ 745 w 1019"/>
                <a:gd name="T3" fmla="*/ 347 h 1018"/>
                <a:gd name="T4" fmla="*/ 826 w 1019"/>
                <a:gd name="T5" fmla="*/ 235 h 1018"/>
                <a:gd name="T6" fmla="*/ 822 w 1019"/>
                <a:gd name="T7" fmla="*/ 206 h 1018"/>
                <a:gd name="T8" fmla="*/ 802 w 1019"/>
                <a:gd name="T9" fmla="*/ 192 h 1018"/>
                <a:gd name="T10" fmla="*/ 773 w 1019"/>
                <a:gd name="T11" fmla="*/ 201 h 1018"/>
                <a:gd name="T12" fmla="*/ 638 w 1019"/>
                <a:gd name="T13" fmla="*/ 254 h 1018"/>
                <a:gd name="T14" fmla="*/ 541 w 1019"/>
                <a:gd name="T15" fmla="*/ 226 h 1018"/>
                <a:gd name="T16" fmla="*/ 536 w 1019"/>
                <a:gd name="T17" fmla="*/ 14 h 1018"/>
                <a:gd name="T18" fmla="*/ 509 w 1019"/>
                <a:gd name="T19" fmla="*/ 0 h 1018"/>
                <a:gd name="T20" fmla="*/ 486 w 1019"/>
                <a:gd name="T21" fmla="*/ 10 h 1018"/>
                <a:gd name="T22" fmla="*/ 478 w 1019"/>
                <a:gd name="T23" fmla="*/ 226 h 1018"/>
                <a:gd name="T24" fmla="*/ 400 w 1019"/>
                <a:gd name="T25" fmla="*/ 246 h 1018"/>
                <a:gd name="T26" fmla="*/ 246 w 1019"/>
                <a:gd name="T27" fmla="*/ 201 h 1018"/>
                <a:gd name="T28" fmla="*/ 224 w 1019"/>
                <a:gd name="T29" fmla="*/ 191 h 1018"/>
                <a:gd name="T30" fmla="*/ 201 w 1019"/>
                <a:gd name="T31" fmla="*/ 201 h 1018"/>
                <a:gd name="T32" fmla="*/ 193 w 1019"/>
                <a:gd name="T33" fmla="*/ 230 h 1018"/>
                <a:gd name="T34" fmla="*/ 286 w 1019"/>
                <a:gd name="T35" fmla="*/ 331 h 1018"/>
                <a:gd name="T36" fmla="*/ 239 w 1019"/>
                <a:gd name="T37" fmla="*/ 418 h 1018"/>
                <a:gd name="T38" fmla="*/ 33 w 1019"/>
                <a:gd name="T39" fmla="*/ 478 h 1018"/>
                <a:gd name="T40" fmla="*/ 6 w 1019"/>
                <a:gd name="T41" fmla="*/ 492 h 1018"/>
                <a:gd name="T42" fmla="*/ 2 w 1019"/>
                <a:gd name="T43" fmla="*/ 516 h 1018"/>
                <a:gd name="T44" fmla="*/ 20 w 1019"/>
                <a:gd name="T45" fmla="*/ 539 h 1018"/>
                <a:gd name="T46" fmla="*/ 228 w 1019"/>
                <a:gd name="T47" fmla="*/ 561 h 1018"/>
                <a:gd name="T48" fmla="*/ 263 w 1019"/>
                <a:gd name="T49" fmla="*/ 656 h 1018"/>
                <a:gd name="T50" fmla="*/ 197 w 1019"/>
                <a:gd name="T51" fmla="*/ 778 h 1018"/>
                <a:gd name="T52" fmla="*/ 194 w 1019"/>
                <a:gd name="T53" fmla="*/ 808 h 1018"/>
                <a:gd name="T54" fmla="*/ 211 w 1019"/>
                <a:gd name="T55" fmla="*/ 825 h 1018"/>
                <a:gd name="T56" fmla="*/ 235 w 1019"/>
                <a:gd name="T57" fmla="*/ 825 h 1018"/>
                <a:gd name="T58" fmla="*/ 347 w 1019"/>
                <a:gd name="T59" fmla="*/ 745 h 1018"/>
                <a:gd name="T60" fmla="*/ 437 w 1019"/>
                <a:gd name="T61" fmla="*/ 787 h 1018"/>
                <a:gd name="T62" fmla="*/ 478 w 1019"/>
                <a:gd name="T63" fmla="*/ 993 h 1018"/>
                <a:gd name="T64" fmla="*/ 497 w 1019"/>
                <a:gd name="T65" fmla="*/ 1016 h 1018"/>
                <a:gd name="T66" fmla="*/ 522 w 1019"/>
                <a:gd name="T67" fmla="*/ 1016 h 1018"/>
                <a:gd name="T68" fmla="*/ 540 w 1019"/>
                <a:gd name="T69" fmla="*/ 993 h 1018"/>
                <a:gd name="T70" fmla="*/ 582 w 1019"/>
                <a:gd name="T71" fmla="*/ 787 h 1018"/>
                <a:gd name="T72" fmla="*/ 672 w 1019"/>
                <a:gd name="T73" fmla="*/ 745 h 1018"/>
                <a:gd name="T74" fmla="*/ 784 w 1019"/>
                <a:gd name="T75" fmla="*/ 825 h 1018"/>
                <a:gd name="T76" fmla="*/ 807 w 1019"/>
                <a:gd name="T77" fmla="*/ 825 h 1018"/>
                <a:gd name="T78" fmla="*/ 826 w 1019"/>
                <a:gd name="T79" fmla="*/ 808 h 1018"/>
                <a:gd name="T80" fmla="*/ 822 w 1019"/>
                <a:gd name="T81" fmla="*/ 778 h 1018"/>
                <a:gd name="T82" fmla="*/ 756 w 1019"/>
                <a:gd name="T83" fmla="*/ 656 h 1018"/>
                <a:gd name="T84" fmla="*/ 791 w 1019"/>
                <a:gd name="T85" fmla="*/ 561 h 1018"/>
                <a:gd name="T86" fmla="*/ 999 w 1019"/>
                <a:gd name="T87" fmla="*/ 539 h 1018"/>
                <a:gd name="T88" fmla="*/ 1018 w 1019"/>
                <a:gd name="T89" fmla="*/ 516 h 1018"/>
                <a:gd name="T90" fmla="*/ 1013 w 1019"/>
                <a:gd name="T91" fmla="*/ 492 h 1018"/>
                <a:gd name="T92" fmla="*/ 986 w 1019"/>
                <a:gd name="T93" fmla="*/ 478 h 1018"/>
                <a:gd name="T94" fmla="*/ 465 w 1019"/>
                <a:gd name="T95" fmla="*/ 728 h 1018"/>
                <a:gd name="T96" fmla="*/ 367 w 1019"/>
                <a:gd name="T97" fmla="*/ 682 h 1018"/>
                <a:gd name="T98" fmla="*/ 304 w 1019"/>
                <a:gd name="T99" fmla="*/ 596 h 1018"/>
                <a:gd name="T100" fmla="*/ 287 w 1019"/>
                <a:gd name="T101" fmla="*/ 510 h 1018"/>
                <a:gd name="T102" fmla="*/ 314 w 1019"/>
                <a:gd name="T103" fmla="*/ 404 h 1018"/>
                <a:gd name="T104" fmla="*/ 385 w 1019"/>
                <a:gd name="T105" fmla="*/ 325 h 1018"/>
                <a:gd name="T106" fmla="*/ 486 w 1019"/>
                <a:gd name="T107" fmla="*/ 288 h 1018"/>
                <a:gd name="T108" fmla="*/ 576 w 1019"/>
                <a:gd name="T109" fmla="*/ 297 h 1018"/>
                <a:gd name="T110" fmla="*/ 667 w 1019"/>
                <a:gd name="T111" fmla="*/ 352 h 1018"/>
                <a:gd name="T112" fmla="*/ 723 w 1019"/>
                <a:gd name="T113" fmla="*/ 443 h 1018"/>
                <a:gd name="T114" fmla="*/ 731 w 1019"/>
                <a:gd name="T115" fmla="*/ 532 h 1018"/>
                <a:gd name="T116" fmla="*/ 694 w 1019"/>
                <a:gd name="T117" fmla="*/ 634 h 1018"/>
                <a:gd name="T118" fmla="*/ 615 w 1019"/>
                <a:gd name="T119" fmla="*/ 705 h 1018"/>
                <a:gd name="T120" fmla="*/ 509 w 1019"/>
                <a:gd name="T121" fmla="*/ 73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1018">
                  <a:moveTo>
                    <a:pt x="986" y="478"/>
                  </a:moveTo>
                  <a:lnTo>
                    <a:pt x="793" y="478"/>
                  </a:lnTo>
                  <a:lnTo>
                    <a:pt x="793" y="478"/>
                  </a:lnTo>
                  <a:lnTo>
                    <a:pt x="791" y="457"/>
                  </a:lnTo>
                  <a:lnTo>
                    <a:pt x="786" y="437"/>
                  </a:lnTo>
                  <a:lnTo>
                    <a:pt x="780" y="418"/>
                  </a:lnTo>
                  <a:lnTo>
                    <a:pt x="773" y="399"/>
                  </a:lnTo>
                  <a:lnTo>
                    <a:pt x="765" y="381"/>
                  </a:lnTo>
                  <a:lnTo>
                    <a:pt x="756" y="364"/>
                  </a:lnTo>
                  <a:lnTo>
                    <a:pt x="745" y="347"/>
                  </a:lnTo>
                  <a:lnTo>
                    <a:pt x="733" y="331"/>
                  </a:lnTo>
                  <a:lnTo>
                    <a:pt x="818" y="246"/>
                  </a:lnTo>
                  <a:lnTo>
                    <a:pt x="818" y="246"/>
                  </a:lnTo>
                  <a:lnTo>
                    <a:pt x="822" y="241"/>
                  </a:lnTo>
                  <a:lnTo>
                    <a:pt x="826" y="235"/>
                  </a:lnTo>
                  <a:lnTo>
                    <a:pt x="827" y="230"/>
                  </a:lnTo>
                  <a:lnTo>
                    <a:pt x="828" y="223"/>
                  </a:lnTo>
                  <a:lnTo>
                    <a:pt x="827" y="217"/>
                  </a:lnTo>
                  <a:lnTo>
                    <a:pt x="826" y="212"/>
                  </a:lnTo>
                  <a:lnTo>
                    <a:pt x="822" y="206"/>
                  </a:lnTo>
                  <a:lnTo>
                    <a:pt x="818" y="201"/>
                  </a:lnTo>
                  <a:lnTo>
                    <a:pt x="818" y="201"/>
                  </a:lnTo>
                  <a:lnTo>
                    <a:pt x="813" y="197"/>
                  </a:lnTo>
                  <a:lnTo>
                    <a:pt x="807" y="193"/>
                  </a:lnTo>
                  <a:lnTo>
                    <a:pt x="802" y="192"/>
                  </a:lnTo>
                  <a:lnTo>
                    <a:pt x="796" y="191"/>
                  </a:lnTo>
                  <a:lnTo>
                    <a:pt x="790" y="192"/>
                  </a:lnTo>
                  <a:lnTo>
                    <a:pt x="784" y="193"/>
                  </a:lnTo>
                  <a:lnTo>
                    <a:pt x="778" y="197"/>
                  </a:lnTo>
                  <a:lnTo>
                    <a:pt x="773" y="201"/>
                  </a:lnTo>
                  <a:lnTo>
                    <a:pt x="688" y="286"/>
                  </a:lnTo>
                  <a:lnTo>
                    <a:pt x="688" y="286"/>
                  </a:lnTo>
                  <a:lnTo>
                    <a:pt x="672" y="274"/>
                  </a:lnTo>
                  <a:lnTo>
                    <a:pt x="655" y="263"/>
                  </a:lnTo>
                  <a:lnTo>
                    <a:pt x="638" y="254"/>
                  </a:lnTo>
                  <a:lnTo>
                    <a:pt x="620" y="246"/>
                  </a:lnTo>
                  <a:lnTo>
                    <a:pt x="601" y="238"/>
                  </a:lnTo>
                  <a:lnTo>
                    <a:pt x="582" y="233"/>
                  </a:lnTo>
                  <a:lnTo>
                    <a:pt x="562" y="228"/>
                  </a:lnTo>
                  <a:lnTo>
                    <a:pt x="541" y="226"/>
                  </a:lnTo>
                  <a:lnTo>
                    <a:pt x="541" y="32"/>
                  </a:lnTo>
                  <a:lnTo>
                    <a:pt x="541" y="32"/>
                  </a:lnTo>
                  <a:lnTo>
                    <a:pt x="540" y="26"/>
                  </a:lnTo>
                  <a:lnTo>
                    <a:pt x="539" y="21"/>
                  </a:lnTo>
                  <a:lnTo>
                    <a:pt x="536" y="14"/>
                  </a:lnTo>
                  <a:lnTo>
                    <a:pt x="532" y="10"/>
                  </a:lnTo>
                  <a:lnTo>
                    <a:pt x="527" y="6"/>
                  </a:lnTo>
                  <a:lnTo>
                    <a:pt x="522" y="3"/>
                  </a:lnTo>
                  <a:lnTo>
                    <a:pt x="515" y="1"/>
                  </a:lnTo>
                  <a:lnTo>
                    <a:pt x="509" y="0"/>
                  </a:lnTo>
                  <a:lnTo>
                    <a:pt x="509" y="0"/>
                  </a:lnTo>
                  <a:lnTo>
                    <a:pt x="503" y="1"/>
                  </a:lnTo>
                  <a:lnTo>
                    <a:pt x="497" y="3"/>
                  </a:lnTo>
                  <a:lnTo>
                    <a:pt x="492" y="6"/>
                  </a:lnTo>
                  <a:lnTo>
                    <a:pt x="486" y="10"/>
                  </a:lnTo>
                  <a:lnTo>
                    <a:pt x="483" y="14"/>
                  </a:lnTo>
                  <a:lnTo>
                    <a:pt x="480" y="21"/>
                  </a:lnTo>
                  <a:lnTo>
                    <a:pt x="478" y="26"/>
                  </a:lnTo>
                  <a:lnTo>
                    <a:pt x="478" y="32"/>
                  </a:lnTo>
                  <a:lnTo>
                    <a:pt x="478" y="226"/>
                  </a:lnTo>
                  <a:lnTo>
                    <a:pt x="478" y="226"/>
                  </a:lnTo>
                  <a:lnTo>
                    <a:pt x="458" y="228"/>
                  </a:lnTo>
                  <a:lnTo>
                    <a:pt x="437" y="233"/>
                  </a:lnTo>
                  <a:lnTo>
                    <a:pt x="418" y="238"/>
                  </a:lnTo>
                  <a:lnTo>
                    <a:pt x="400" y="246"/>
                  </a:lnTo>
                  <a:lnTo>
                    <a:pt x="381" y="254"/>
                  </a:lnTo>
                  <a:lnTo>
                    <a:pt x="363" y="263"/>
                  </a:lnTo>
                  <a:lnTo>
                    <a:pt x="347" y="274"/>
                  </a:lnTo>
                  <a:lnTo>
                    <a:pt x="331" y="286"/>
                  </a:lnTo>
                  <a:lnTo>
                    <a:pt x="246" y="201"/>
                  </a:lnTo>
                  <a:lnTo>
                    <a:pt x="246" y="201"/>
                  </a:lnTo>
                  <a:lnTo>
                    <a:pt x="241" y="197"/>
                  </a:lnTo>
                  <a:lnTo>
                    <a:pt x="235" y="193"/>
                  </a:lnTo>
                  <a:lnTo>
                    <a:pt x="229" y="192"/>
                  </a:lnTo>
                  <a:lnTo>
                    <a:pt x="224" y="191"/>
                  </a:lnTo>
                  <a:lnTo>
                    <a:pt x="217" y="192"/>
                  </a:lnTo>
                  <a:lnTo>
                    <a:pt x="211" y="193"/>
                  </a:lnTo>
                  <a:lnTo>
                    <a:pt x="205" y="197"/>
                  </a:lnTo>
                  <a:lnTo>
                    <a:pt x="201" y="201"/>
                  </a:lnTo>
                  <a:lnTo>
                    <a:pt x="201" y="201"/>
                  </a:lnTo>
                  <a:lnTo>
                    <a:pt x="197" y="206"/>
                  </a:lnTo>
                  <a:lnTo>
                    <a:pt x="194" y="212"/>
                  </a:lnTo>
                  <a:lnTo>
                    <a:pt x="193" y="217"/>
                  </a:lnTo>
                  <a:lnTo>
                    <a:pt x="191" y="223"/>
                  </a:lnTo>
                  <a:lnTo>
                    <a:pt x="193" y="230"/>
                  </a:lnTo>
                  <a:lnTo>
                    <a:pt x="194" y="235"/>
                  </a:lnTo>
                  <a:lnTo>
                    <a:pt x="197" y="241"/>
                  </a:lnTo>
                  <a:lnTo>
                    <a:pt x="201" y="246"/>
                  </a:lnTo>
                  <a:lnTo>
                    <a:pt x="286" y="331"/>
                  </a:lnTo>
                  <a:lnTo>
                    <a:pt x="286" y="331"/>
                  </a:lnTo>
                  <a:lnTo>
                    <a:pt x="274" y="347"/>
                  </a:lnTo>
                  <a:lnTo>
                    <a:pt x="263" y="364"/>
                  </a:lnTo>
                  <a:lnTo>
                    <a:pt x="254" y="381"/>
                  </a:lnTo>
                  <a:lnTo>
                    <a:pt x="245" y="399"/>
                  </a:lnTo>
                  <a:lnTo>
                    <a:pt x="239" y="418"/>
                  </a:lnTo>
                  <a:lnTo>
                    <a:pt x="232" y="437"/>
                  </a:lnTo>
                  <a:lnTo>
                    <a:pt x="228" y="457"/>
                  </a:lnTo>
                  <a:lnTo>
                    <a:pt x="225" y="478"/>
                  </a:lnTo>
                  <a:lnTo>
                    <a:pt x="33" y="478"/>
                  </a:lnTo>
                  <a:lnTo>
                    <a:pt x="33" y="478"/>
                  </a:lnTo>
                  <a:lnTo>
                    <a:pt x="26" y="479"/>
                  </a:lnTo>
                  <a:lnTo>
                    <a:pt x="20" y="480"/>
                  </a:lnTo>
                  <a:lnTo>
                    <a:pt x="14" y="483"/>
                  </a:lnTo>
                  <a:lnTo>
                    <a:pt x="10" y="487"/>
                  </a:lnTo>
                  <a:lnTo>
                    <a:pt x="6" y="492"/>
                  </a:lnTo>
                  <a:lnTo>
                    <a:pt x="3" y="497"/>
                  </a:lnTo>
                  <a:lnTo>
                    <a:pt x="2" y="503"/>
                  </a:lnTo>
                  <a:lnTo>
                    <a:pt x="0" y="510"/>
                  </a:lnTo>
                  <a:lnTo>
                    <a:pt x="0" y="510"/>
                  </a:lnTo>
                  <a:lnTo>
                    <a:pt x="2" y="516"/>
                  </a:lnTo>
                  <a:lnTo>
                    <a:pt x="3" y="522"/>
                  </a:lnTo>
                  <a:lnTo>
                    <a:pt x="6" y="527"/>
                  </a:lnTo>
                  <a:lnTo>
                    <a:pt x="10" y="532"/>
                  </a:lnTo>
                  <a:lnTo>
                    <a:pt x="14" y="536"/>
                  </a:lnTo>
                  <a:lnTo>
                    <a:pt x="20" y="539"/>
                  </a:lnTo>
                  <a:lnTo>
                    <a:pt x="26" y="541"/>
                  </a:lnTo>
                  <a:lnTo>
                    <a:pt x="33" y="541"/>
                  </a:lnTo>
                  <a:lnTo>
                    <a:pt x="225" y="541"/>
                  </a:lnTo>
                  <a:lnTo>
                    <a:pt x="225" y="541"/>
                  </a:lnTo>
                  <a:lnTo>
                    <a:pt x="228" y="561"/>
                  </a:lnTo>
                  <a:lnTo>
                    <a:pt x="232" y="582"/>
                  </a:lnTo>
                  <a:lnTo>
                    <a:pt x="239" y="601"/>
                  </a:lnTo>
                  <a:lnTo>
                    <a:pt x="245" y="620"/>
                  </a:lnTo>
                  <a:lnTo>
                    <a:pt x="254" y="638"/>
                  </a:lnTo>
                  <a:lnTo>
                    <a:pt x="263" y="656"/>
                  </a:lnTo>
                  <a:lnTo>
                    <a:pt x="274" y="672"/>
                  </a:lnTo>
                  <a:lnTo>
                    <a:pt x="286" y="688"/>
                  </a:lnTo>
                  <a:lnTo>
                    <a:pt x="201" y="774"/>
                  </a:lnTo>
                  <a:lnTo>
                    <a:pt x="201" y="774"/>
                  </a:lnTo>
                  <a:lnTo>
                    <a:pt x="197" y="778"/>
                  </a:lnTo>
                  <a:lnTo>
                    <a:pt x="194" y="783"/>
                  </a:lnTo>
                  <a:lnTo>
                    <a:pt x="193" y="790"/>
                  </a:lnTo>
                  <a:lnTo>
                    <a:pt x="191" y="795"/>
                  </a:lnTo>
                  <a:lnTo>
                    <a:pt x="193" y="802"/>
                  </a:lnTo>
                  <a:lnTo>
                    <a:pt x="194" y="808"/>
                  </a:lnTo>
                  <a:lnTo>
                    <a:pt x="197" y="813"/>
                  </a:lnTo>
                  <a:lnTo>
                    <a:pt x="201" y="818"/>
                  </a:lnTo>
                  <a:lnTo>
                    <a:pt x="201" y="818"/>
                  </a:lnTo>
                  <a:lnTo>
                    <a:pt x="205" y="822"/>
                  </a:lnTo>
                  <a:lnTo>
                    <a:pt x="211" y="825"/>
                  </a:lnTo>
                  <a:lnTo>
                    <a:pt x="217" y="827"/>
                  </a:lnTo>
                  <a:lnTo>
                    <a:pt x="224" y="827"/>
                  </a:lnTo>
                  <a:lnTo>
                    <a:pt x="224" y="827"/>
                  </a:lnTo>
                  <a:lnTo>
                    <a:pt x="229" y="827"/>
                  </a:lnTo>
                  <a:lnTo>
                    <a:pt x="235" y="825"/>
                  </a:lnTo>
                  <a:lnTo>
                    <a:pt x="241" y="822"/>
                  </a:lnTo>
                  <a:lnTo>
                    <a:pt x="246" y="818"/>
                  </a:lnTo>
                  <a:lnTo>
                    <a:pt x="331" y="733"/>
                  </a:lnTo>
                  <a:lnTo>
                    <a:pt x="331" y="733"/>
                  </a:lnTo>
                  <a:lnTo>
                    <a:pt x="347" y="745"/>
                  </a:lnTo>
                  <a:lnTo>
                    <a:pt x="363" y="756"/>
                  </a:lnTo>
                  <a:lnTo>
                    <a:pt x="381" y="765"/>
                  </a:lnTo>
                  <a:lnTo>
                    <a:pt x="400" y="774"/>
                  </a:lnTo>
                  <a:lnTo>
                    <a:pt x="418" y="780"/>
                  </a:lnTo>
                  <a:lnTo>
                    <a:pt x="437" y="787"/>
                  </a:lnTo>
                  <a:lnTo>
                    <a:pt x="458" y="791"/>
                  </a:lnTo>
                  <a:lnTo>
                    <a:pt x="478" y="794"/>
                  </a:lnTo>
                  <a:lnTo>
                    <a:pt x="478" y="986"/>
                  </a:lnTo>
                  <a:lnTo>
                    <a:pt x="478" y="986"/>
                  </a:lnTo>
                  <a:lnTo>
                    <a:pt x="478" y="993"/>
                  </a:lnTo>
                  <a:lnTo>
                    <a:pt x="480" y="999"/>
                  </a:lnTo>
                  <a:lnTo>
                    <a:pt x="483" y="1004"/>
                  </a:lnTo>
                  <a:lnTo>
                    <a:pt x="486" y="1009"/>
                  </a:lnTo>
                  <a:lnTo>
                    <a:pt x="492" y="1013"/>
                  </a:lnTo>
                  <a:lnTo>
                    <a:pt x="497" y="1016"/>
                  </a:lnTo>
                  <a:lnTo>
                    <a:pt x="503" y="1017"/>
                  </a:lnTo>
                  <a:lnTo>
                    <a:pt x="509" y="1018"/>
                  </a:lnTo>
                  <a:lnTo>
                    <a:pt x="509" y="1018"/>
                  </a:lnTo>
                  <a:lnTo>
                    <a:pt x="515" y="1017"/>
                  </a:lnTo>
                  <a:lnTo>
                    <a:pt x="522" y="1016"/>
                  </a:lnTo>
                  <a:lnTo>
                    <a:pt x="527" y="1013"/>
                  </a:lnTo>
                  <a:lnTo>
                    <a:pt x="532" y="1009"/>
                  </a:lnTo>
                  <a:lnTo>
                    <a:pt x="536" y="1004"/>
                  </a:lnTo>
                  <a:lnTo>
                    <a:pt x="539" y="999"/>
                  </a:lnTo>
                  <a:lnTo>
                    <a:pt x="540" y="993"/>
                  </a:lnTo>
                  <a:lnTo>
                    <a:pt x="541" y="986"/>
                  </a:lnTo>
                  <a:lnTo>
                    <a:pt x="541" y="794"/>
                  </a:lnTo>
                  <a:lnTo>
                    <a:pt x="541" y="794"/>
                  </a:lnTo>
                  <a:lnTo>
                    <a:pt x="562" y="791"/>
                  </a:lnTo>
                  <a:lnTo>
                    <a:pt x="582" y="787"/>
                  </a:lnTo>
                  <a:lnTo>
                    <a:pt x="601" y="780"/>
                  </a:lnTo>
                  <a:lnTo>
                    <a:pt x="620" y="774"/>
                  </a:lnTo>
                  <a:lnTo>
                    <a:pt x="638" y="765"/>
                  </a:lnTo>
                  <a:lnTo>
                    <a:pt x="655" y="756"/>
                  </a:lnTo>
                  <a:lnTo>
                    <a:pt x="672" y="745"/>
                  </a:lnTo>
                  <a:lnTo>
                    <a:pt x="688" y="733"/>
                  </a:lnTo>
                  <a:lnTo>
                    <a:pt x="773" y="818"/>
                  </a:lnTo>
                  <a:lnTo>
                    <a:pt x="773" y="818"/>
                  </a:lnTo>
                  <a:lnTo>
                    <a:pt x="778" y="822"/>
                  </a:lnTo>
                  <a:lnTo>
                    <a:pt x="784" y="825"/>
                  </a:lnTo>
                  <a:lnTo>
                    <a:pt x="790" y="827"/>
                  </a:lnTo>
                  <a:lnTo>
                    <a:pt x="796" y="827"/>
                  </a:lnTo>
                  <a:lnTo>
                    <a:pt x="796" y="827"/>
                  </a:lnTo>
                  <a:lnTo>
                    <a:pt x="802" y="827"/>
                  </a:lnTo>
                  <a:lnTo>
                    <a:pt x="807" y="825"/>
                  </a:lnTo>
                  <a:lnTo>
                    <a:pt x="813" y="822"/>
                  </a:lnTo>
                  <a:lnTo>
                    <a:pt x="818" y="818"/>
                  </a:lnTo>
                  <a:lnTo>
                    <a:pt x="818" y="818"/>
                  </a:lnTo>
                  <a:lnTo>
                    <a:pt x="822" y="813"/>
                  </a:lnTo>
                  <a:lnTo>
                    <a:pt x="826" y="808"/>
                  </a:lnTo>
                  <a:lnTo>
                    <a:pt x="827" y="802"/>
                  </a:lnTo>
                  <a:lnTo>
                    <a:pt x="828" y="795"/>
                  </a:lnTo>
                  <a:lnTo>
                    <a:pt x="827" y="790"/>
                  </a:lnTo>
                  <a:lnTo>
                    <a:pt x="826" y="783"/>
                  </a:lnTo>
                  <a:lnTo>
                    <a:pt x="822" y="778"/>
                  </a:lnTo>
                  <a:lnTo>
                    <a:pt x="818" y="774"/>
                  </a:lnTo>
                  <a:lnTo>
                    <a:pt x="733" y="688"/>
                  </a:lnTo>
                  <a:lnTo>
                    <a:pt x="733" y="688"/>
                  </a:lnTo>
                  <a:lnTo>
                    <a:pt x="745" y="672"/>
                  </a:lnTo>
                  <a:lnTo>
                    <a:pt x="756" y="656"/>
                  </a:lnTo>
                  <a:lnTo>
                    <a:pt x="765" y="638"/>
                  </a:lnTo>
                  <a:lnTo>
                    <a:pt x="773" y="620"/>
                  </a:lnTo>
                  <a:lnTo>
                    <a:pt x="780" y="601"/>
                  </a:lnTo>
                  <a:lnTo>
                    <a:pt x="786" y="582"/>
                  </a:lnTo>
                  <a:lnTo>
                    <a:pt x="791" y="561"/>
                  </a:lnTo>
                  <a:lnTo>
                    <a:pt x="793" y="541"/>
                  </a:lnTo>
                  <a:lnTo>
                    <a:pt x="986" y="541"/>
                  </a:lnTo>
                  <a:lnTo>
                    <a:pt x="986" y="541"/>
                  </a:lnTo>
                  <a:lnTo>
                    <a:pt x="993" y="541"/>
                  </a:lnTo>
                  <a:lnTo>
                    <a:pt x="999" y="539"/>
                  </a:lnTo>
                  <a:lnTo>
                    <a:pt x="1005" y="536"/>
                  </a:lnTo>
                  <a:lnTo>
                    <a:pt x="1009" y="532"/>
                  </a:lnTo>
                  <a:lnTo>
                    <a:pt x="1013" y="527"/>
                  </a:lnTo>
                  <a:lnTo>
                    <a:pt x="1015" y="522"/>
                  </a:lnTo>
                  <a:lnTo>
                    <a:pt x="1018" y="516"/>
                  </a:lnTo>
                  <a:lnTo>
                    <a:pt x="1019" y="510"/>
                  </a:lnTo>
                  <a:lnTo>
                    <a:pt x="1019" y="510"/>
                  </a:lnTo>
                  <a:lnTo>
                    <a:pt x="1018" y="503"/>
                  </a:lnTo>
                  <a:lnTo>
                    <a:pt x="1015" y="497"/>
                  </a:lnTo>
                  <a:lnTo>
                    <a:pt x="1013" y="492"/>
                  </a:lnTo>
                  <a:lnTo>
                    <a:pt x="1009" y="487"/>
                  </a:lnTo>
                  <a:lnTo>
                    <a:pt x="1005" y="483"/>
                  </a:lnTo>
                  <a:lnTo>
                    <a:pt x="999" y="480"/>
                  </a:lnTo>
                  <a:lnTo>
                    <a:pt x="993" y="479"/>
                  </a:lnTo>
                  <a:lnTo>
                    <a:pt x="986" y="478"/>
                  </a:lnTo>
                  <a:lnTo>
                    <a:pt x="986" y="478"/>
                  </a:lnTo>
                  <a:close/>
                  <a:moveTo>
                    <a:pt x="509" y="732"/>
                  </a:moveTo>
                  <a:lnTo>
                    <a:pt x="509" y="732"/>
                  </a:lnTo>
                  <a:lnTo>
                    <a:pt x="486" y="731"/>
                  </a:lnTo>
                  <a:lnTo>
                    <a:pt x="465" y="728"/>
                  </a:lnTo>
                  <a:lnTo>
                    <a:pt x="444" y="722"/>
                  </a:lnTo>
                  <a:lnTo>
                    <a:pt x="423" y="715"/>
                  </a:lnTo>
                  <a:lnTo>
                    <a:pt x="404" y="705"/>
                  </a:lnTo>
                  <a:lnTo>
                    <a:pt x="385" y="694"/>
                  </a:lnTo>
                  <a:lnTo>
                    <a:pt x="367" y="682"/>
                  </a:lnTo>
                  <a:lnTo>
                    <a:pt x="352" y="666"/>
                  </a:lnTo>
                  <a:lnTo>
                    <a:pt x="337" y="651"/>
                  </a:lnTo>
                  <a:lnTo>
                    <a:pt x="324" y="634"/>
                  </a:lnTo>
                  <a:lnTo>
                    <a:pt x="314" y="616"/>
                  </a:lnTo>
                  <a:lnTo>
                    <a:pt x="304" y="596"/>
                  </a:lnTo>
                  <a:lnTo>
                    <a:pt x="297" y="575"/>
                  </a:lnTo>
                  <a:lnTo>
                    <a:pt x="291" y="554"/>
                  </a:lnTo>
                  <a:lnTo>
                    <a:pt x="288" y="532"/>
                  </a:lnTo>
                  <a:lnTo>
                    <a:pt x="287" y="510"/>
                  </a:lnTo>
                  <a:lnTo>
                    <a:pt x="287" y="510"/>
                  </a:lnTo>
                  <a:lnTo>
                    <a:pt x="288" y="487"/>
                  </a:lnTo>
                  <a:lnTo>
                    <a:pt x="291" y="465"/>
                  </a:lnTo>
                  <a:lnTo>
                    <a:pt x="297" y="443"/>
                  </a:lnTo>
                  <a:lnTo>
                    <a:pt x="304" y="423"/>
                  </a:lnTo>
                  <a:lnTo>
                    <a:pt x="314" y="404"/>
                  </a:lnTo>
                  <a:lnTo>
                    <a:pt x="324" y="385"/>
                  </a:lnTo>
                  <a:lnTo>
                    <a:pt x="337" y="368"/>
                  </a:lnTo>
                  <a:lnTo>
                    <a:pt x="352" y="352"/>
                  </a:lnTo>
                  <a:lnTo>
                    <a:pt x="367" y="338"/>
                  </a:lnTo>
                  <a:lnTo>
                    <a:pt x="385" y="325"/>
                  </a:lnTo>
                  <a:lnTo>
                    <a:pt x="404" y="313"/>
                  </a:lnTo>
                  <a:lnTo>
                    <a:pt x="423" y="305"/>
                  </a:lnTo>
                  <a:lnTo>
                    <a:pt x="444" y="297"/>
                  </a:lnTo>
                  <a:lnTo>
                    <a:pt x="465" y="291"/>
                  </a:lnTo>
                  <a:lnTo>
                    <a:pt x="486" y="288"/>
                  </a:lnTo>
                  <a:lnTo>
                    <a:pt x="509" y="287"/>
                  </a:lnTo>
                  <a:lnTo>
                    <a:pt x="509" y="287"/>
                  </a:lnTo>
                  <a:lnTo>
                    <a:pt x="533" y="288"/>
                  </a:lnTo>
                  <a:lnTo>
                    <a:pt x="554" y="291"/>
                  </a:lnTo>
                  <a:lnTo>
                    <a:pt x="576" y="297"/>
                  </a:lnTo>
                  <a:lnTo>
                    <a:pt x="596" y="305"/>
                  </a:lnTo>
                  <a:lnTo>
                    <a:pt x="615" y="313"/>
                  </a:lnTo>
                  <a:lnTo>
                    <a:pt x="633" y="325"/>
                  </a:lnTo>
                  <a:lnTo>
                    <a:pt x="651" y="338"/>
                  </a:lnTo>
                  <a:lnTo>
                    <a:pt x="667" y="352"/>
                  </a:lnTo>
                  <a:lnTo>
                    <a:pt x="681" y="368"/>
                  </a:lnTo>
                  <a:lnTo>
                    <a:pt x="694" y="385"/>
                  </a:lnTo>
                  <a:lnTo>
                    <a:pt x="705" y="404"/>
                  </a:lnTo>
                  <a:lnTo>
                    <a:pt x="715" y="423"/>
                  </a:lnTo>
                  <a:lnTo>
                    <a:pt x="723" y="443"/>
                  </a:lnTo>
                  <a:lnTo>
                    <a:pt x="728" y="465"/>
                  </a:lnTo>
                  <a:lnTo>
                    <a:pt x="731" y="487"/>
                  </a:lnTo>
                  <a:lnTo>
                    <a:pt x="732" y="510"/>
                  </a:lnTo>
                  <a:lnTo>
                    <a:pt x="732" y="510"/>
                  </a:lnTo>
                  <a:lnTo>
                    <a:pt x="731" y="532"/>
                  </a:lnTo>
                  <a:lnTo>
                    <a:pt x="728" y="554"/>
                  </a:lnTo>
                  <a:lnTo>
                    <a:pt x="723" y="575"/>
                  </a:lnTo>
                  <a:lnTo>
                    <a:pt x="715" y="596"/>
                  </a:lnTo>
                  <a:lnTo>
                    <a:pt x="705" y="616"/>
                  </a:lnTo>
                  <a:lnTo>
                    <a:pt x="694" y="634"/>
                  </a:lnTo>
                  <a:lnTo>
                    <a:pt x="681" y="651"/>
                  </a:lnTo>
                  <a:lnTo>
                    <a:pt x="667" y="666"/>
                  </a:lnTo>
                  <a:lnTo>
                    <a:pt x="651" y="682"/>
                  </a:lnTo>
                  <a:lnTo>
                    <a:pt x="633" y="694"/>
                  </a:lnTo>
                  <a:lnTo>
                    <a:pt x="615" y="705"/>
                  </a:lnTo>
                  <a:lnTo>
                    <a:pt x="596" y="715"/>
                  </a:lnTo>
                  <a:lnTo>
                    <a:pt x="576" y="722"/>
                  </a:lnTo>
                  <a:lnTo>
                    <a:pt x="554" y="728"/>
                  </a:lnTo>
                  <a:lnTo>
                    <a:pt x="533" y="731"/>
                  </a:lnTo>
                  <a:lnTo>
                    <a:pt x="509" y="732"/>
                  </a:lnTo>
                  <a:lnTo>
                    <a:pt x="509" y="73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13" name="矩形 12"/>
          <p:cNvSpPr/>
          <p:nvPr/>
        </p:nvSpPr>
        <p:spPr>
          <a:xfrm>
            <a:off x="746435" y="3855596"/>
            <a:ext cx="2534452" cy="814705"/>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物联网体系结构模型</a:t>
            </a:r>
            <a:endParaRPr lang="zh-CN" altLang="en-US" dirty="0">
              <a:solidFill>
                <a:schemeClr val="tx1">
                  <a:lumMod val="75000"/>
                  <a:lumOff val="25000"/>
                </a:schemeClr>
              </a:solidFill>
              <a:cs typeface="+mn-ea"/>
              <a:sym typeface="+mn-lt"/>
            </a:endParaRPr>
          </a:p>
          <a:p>
            <a:pPr algn="ctr">
              <a:lnSpc>
                <a:spcPct val="150000"/>
              </a:lnSpc>
              <a:spcAft>
                <a:spcPts val="600"/>
              </a:spcAft>
              <a:buClr>
                <a:schemeClr val="accent1"/>
              </a:buClr>
            </a:pPr>
            <a:endParaRPr lang="en-US" altLang="zh-CN" sz="1000" dirty="0">
              <a:solidFill>
                <a:schemeClr val="tx1">
                  <a:lumMod val="75000"/>
                  <a:lumOff val="25000"/>
                </a:schemeClr>
              </a:solidFill>
              <a:cs typeface="+mn-ea"/>
              <a:sym typeface="+mn-lt"/>
            </a:endParaRPr>
          </a:p>
        </p:txBody>
      </p:sp>
      <p:sp>
        <p:nvSpPr>
          <p:cNvPr id="14" name="任意多边形 13"/>
          <p:cNvSpPr/>
          <p:nvPr/>
        </p:nvSpPr>
        <p:spPr>
          <a:xfrm>
            <a:off x="1162050"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1570402" y="2413068"/>
            <a:ext cx="886516" cy="886516"/>
            <a:chOff x="1570402" y="2413068"/>
            <a:chExt cx="886516" cy="886516"/>
          </a:xfrm>
        </p:grpSpPr>
        <p:sp>
          <p:nvSpPr>
            <p:cNvPr id="16" name="椭圆 15"/>
            <p:cNvSpPr/>
            <p:nvPr/>
          </p:nvSpPr>
          <p:spPr>
            <a:xfrm>
              <a:off x="1570402" y="2413068"/>
              <a:ext cx="886516" cy="886516"/>
            </a:xfrm>
            <a:prstGeom prst="ellipse">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Freeform 98"/>
            <p:cNvSpPr>
              <a:spLocks noEditPoints="1"/>
            </p:cNvSpPr>
            <p:nvPr/>
          </p:nvSpPr>
          <p:spPr bwMode="auto">
            <a:xfrm>
              <a:off x="1814618" y="2656303"/>
              <a:ext cx="398086" cy="40004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18" name="矩形 17"/>
          <p:cNvSpPr/>
          <p:nvPr/>
        </p:nvSpPr>
        <p:spPr>
          <a:xfrm>
            <a:off x="3407431" y="3855596"/>
            <a:ext cx="2534452" cy="506730"/>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传感技术</a:t>
            </a:r>
            <a:endParaRPr lang="en-US" altLang="zh-CN" sz="1000" dirty="0">
              <a:solidFill>
                <a:schemeClr val="tx1">
                  <a:lumMod val="75000"/>
                  <a:lumOff val="25000"/>
                </a:schemeClr>
              </a:solidFill>
              <a:cs typeface="+mn-ea"/>
              <a:sym typeface="+mn-lt"/>
            </a:endParaRPr>
          </a:p>
        </p:txBody>
      </p:sp>
      <p:sp>
        <p:nvSpPr>
          <p:cNvPr id="20" name="任意多边形 19"/>
          <p:cNvSpPr/>
          <p:nvPr/>
        </p:nvSpPr>
        <p:spPr>
          <a:xfrm>
            <a:off x="3823046"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DD5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4231397" y="2413068"/>
            <a:ext cx="886516" cy="886516"/>
            <a:chOff x="4231397" y="2413068"/>
            <a:chExt cx="886516" cy="886516"/>
          </a:xfrm>
        </p:grpSpPr>
        <p:sp>
          <p:nvSpPr>
            <p:cNvPr id="22" name="椭圆 21"/>
            <p:cNvSpPr/>
            <p:nvPr/>
          </p:nvSpPr>
          <p:spPr>
            <a:xfrm>
              <a:off x="4231397" y="2413068"/>
              <a:ext cx="886516" cy="886516"/>
            </a:xfrm>
            <a:prstGeom prst="ellipse">
              <a:avLst/>
            </a:prstGeom>
            <a:solidFill>
              <a:srgbClr val="DD5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99"/>
            <p:cNvSpPr>
              <a:spLocks noEditPoints="1"/>
            </p:cNvSpPr>
            <p:nvPr/>
          </p:nvSpPr>
          <p:spPr bwMode="auto">
            <a:xfrm>
              <a:off x="4477480" y="2656303"/>
              <a:ext cx="398086" cy="400044"/>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24" name="任意多边形 23"/>
          <p:cNvSpPr/>
          <p:nvPr/>
        </p:nvSpPr>
        <p:spPr>
          <a:xfrm>
            <a:off x="2829077"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p:nvPr/>
        </p:nvSpPr>
        <p:spPr>
          <a:xfrm>
            <a:off x="5490073"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25"/>
          <p:cNvSpPr/>
          <p:nvPr/>
        </p:nvSpPr>
        <p:spPr>
          <a:xfrm>
            <a:off x="8151069"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txBox="1"/>
          <p:nvPr>
            <p:custDataLst>
              <p:tags r:id="rId1"/>
            </p:custDataLst>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kumimoji="1" lang="zh-CN" altLang="en-US" sz="3200">
                <a:solidFill>
                  <a:schemeClr val="tx1">
                    <a:lumMod val="75000"/>
                    <a:lumOff val="25000"/>
                  </a:schemeClr>
                </a:solidFill>
                <a:latin typeface="Agency FB" panose="020B0503020202020204" pitchFamily="34" charset="0"/>
              </a:rPr>
              <a:t>知识点</a:t>
            </a:r>
            <a:endParaRPr kumimoji="1" lang="zh-CN" altLang="en-US" sz="3200">
              <a:solidFill>
                <a:schemeClr val="tx1">
                  <a:lumMod val="75000"/>
                  <a:lumOff val="25000"/>
                </a:schemeClr>
              </a:solidFill>
              <a:latin typeface="Agency FB" panose="020B0503020202020204" pitchFamily="34" charset="0"/>
            </a:endParaRPr>
          </a:p>
        </p:txBody>
      </p:sp>
      <p:pic>
        <p:nvPicPr>
          <p:cNvPr id="27" name="图片 26"/>
          <p:cNvPicPr>
            <a:picLocks noChangeAspect="1"/>
          </p:cNvPicPr>
          <p:nvPr/>
        </p:nvPicPr>
        <p:blipFill>
          <a:blip r:embed="rId2"/>
          <a:stretch>
            <a:fillRect/>
          </a:stretch>
        </p:blipFill>
        <p:spPr>
          <a:xfrm>
            <a:off x="9213215" y="0"/>
            <a:ext cx="2978785" cy="504190"/>
          </a:xfrm>
          <a:prstGeom prst="rect">
            <a:avLst/>
          </a:prstGeom>
        </p:spPr>
      </p:pic>
      <p:sp>
        <p:nvSpPr>
          <p:cNvPr id="19" name="文本框 18"/>
          <p:cNvSpPr txBox="1"/>
          <p:nvPr/>
        </p:nvSpPr>
        <p:spPr>
          <a:xfrm>
            <a:off x="5650865" y="4401820"/>
            <a:ext cx="1821815" cy="460375"/>
          </a:xfrm>
          <a:prstGeom prst="rect">
            <a:avLst/>
          </a:prstGeom>
        </p:spPr>
        <p:txBody>
          <a:bodyPr wrap="square">
            <a:spAutoFit/>
          </a:bodyPr>
          <a:p>
            <a:pPr algn="l"/>
            <a:r>
              <a:rPr lang="zh-CN" altLang="en-US" sz="2400">
                <a:solidFill>
                  <a:srgbClr val="FF0000"/>
                </a:solidFill>
                <a:latin typeface="华文楷体" panose="02010600040101010101" charset="-122"/>
                <a:ea typeface="华文楷体" panose="02010600040101010101" charset="-122"/>
              </a:rPr>
              <a:t>（射频识别）</a:t>
            </a:r>
            <a:endParaRPr lang="zh-CN" altLang="en-US" sz="2400">
              <a:solidFill>
                <a:srgbClr val="FF0000"/>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1500"/>
                            </p:stCondLst>
                            <p:childTnLst>
                              <p:par>
                                <p:cTn id="47" presetID="8" presetClass="emph" presetSubtype="0" fill="hold" grpId="1" nodeType="afterEffect">
                                  <p:stCondLst>
                                    <p:cond delay="0"/>
                                  </p:stCondLst>
                                  <p:childTnLst>
                                    <p:animRot by="-21600000">
                                      <p:cBhvr>
                                        <p:cTn id="48" dur="1000" fill="hold"/>
                                        <p:tgtEl>
                                          <p:spTgt spid="24"/>
                                        </p:tgtEl>
                                        <p:attrNameLst>
                                          <p:attrName>r</p:attrName>
                                        </p:attrNameLst>
                                      </p:cBhvr>
                                    </p:animRot>
                                  </p:childTnLst>
                                </p:cTn>
                              </p:par>
                              <p:par>
                                <p:cTn id="49" presetID="8" presetClass="emph" presetSubtype="0" fill="hold" grpId="1" nodeType="withEffect">
                                  <p:stCondLst>
                                    <p:cond delay="0"/>
                                  </p:stCondLst>
                                  <p:childTnLst>
                                    <p:animRot by="-21600000">
                                      <p:cBhvr>
                                        <p:cTn id="50" dur="1000" fill="hold"/>
                                        <p:tgtEl>
                                          <p:spTgt spid="25"/>
                                        </p:tgtEl>
                                        <p:attrNameLst>
                                          <p:attrName>r</p:attrName>
                                        </p:attrNameLst>
                                      </p:cBhvr>
                                    </p:animRot>
                                  </p:childTnLst>
                                </p:cTn>
                              </p:par>
                              <p:par>
                                <p:cTn id="51" presetID="8" presetClass="emph" presetSubtype="0" fill="hold" grpId="1" nodeType="withEffect">
                                  <p:stCondLst>
                                    <p:cond delay="0"/>
                                  </p:stCondLst>
                                  <p:childTnLst>
                                    <p:animRot by="-21600000">
                                      <p:cBhvr>
                                        <p:cTn id="52" dur="1000" fill="hold"/>
                                        <p:tgtEl>
                                          <p:spTgt spid="26"/>
                                        </p:tgtEl>
                                        <p:attrNameLst>
                                          <p:attrName>r</p:attrName>
                                        </p:attrNameLst>
                                      </p:cBhvr>
                                    </p:animRot>
                                  </p:childTnLst>
                                </p:cTn>
                              </p:par>
                              <p:par>
                                <p:cTn id="53" presetID="8" presetClass="emph" presetSubtype="0" fill="hold" grpId="1" nodeType="withEffect">
                                  <p:stCondLst>
                                    <p:cond delay="0"/>
                                  </p:stCondLst>
                                  <p:childTnLst>
                                    <p:animRot by="21600000">
                                      <p:cBhvr>
                                        <p:cTn id="54" dur="1000" fill="hold"/>
                                        <p:tgtEl>
                                          <p:spTgt spid="14"/>
                                        </p:tgtEl>
                                        <p:attrNameLst>
                                          <p:attrName>r</p:attrName>
                                        </p:attrNameLst>
                                      </p:cBhvr>
                                    </p:animRot>
                                  </p:childTnLst>
                                </p:cTn>
                              </p:par>
                              <p:par>
                                <p:cTn id="55" presetID="8" presetClass="emph" presetSubtype="0" fill="hold" grpId="1" nodeType="withEffect">
                                  <p:stCondLst>
                                    <p:cond delay="0"/>
                                  </p:stCondLst>
                                  <p:childTnLst>
                                    <p:animRot by="21600000">
                                      <p:cBhvr>
                                        <p:cTn id="56" dur="1000" fill="hold"/>
                                        <p:tgtEl>
                                          <p:spTgt spid="20"/>
                                        </p:tgtEl>
                                        <p:attrNameLst>
                                          <p:attrName>r</p:attrName>
                                        </p:attrNameLst>
                                      </p:cBhvr>
                                    </p:animRot>
                                  </p:childTnLst>
                                </p:cTn>
                              </p:par>
                              <p:par>
                                <p:cTn id="57" presetID="8" presetClass="emph" presetSubtype="0" fill="hold" grpId="1" nodeType="withEffect">
                                  <p:stCondLst>
                                    <p:cond delay="0"/>
                                  </p:stCondLst>
                                  <p:childTnLst>
                                    <p:animRot by="21600000">
                                      <p:cBhvr>
                                        <p:cTn id="58" dur="1000" fill="hold"/>
                                        <p:tgtEl>
                                          <p:spTgt spid="4"/>
                                        </p:tgtEl>
                                        <p:attrNameLst>
                                          <p:attrName>r</p:attrName>
                                        </p:attrNameLst>
                                      </p:cBhvr>
                                    </p:animRot>
                                  </p:childTnLst>
                                </p:cTn>
                              </p:par>
                              <p:par>
                                <p:cTn id="59" presetID="8" presetClass="emph" presetSubtype="0" fill="hold" grpId="1" nodeType="withEffect">
                                  <p:stCondLst>
                                    <p:cond delay="0"/>
                                  </p:stCondLst>
                                  <p:childTnLst>
                                    <p:animRot by="21600000">
                                      <p:cBhvr>
                                        <p:cTn id="60" dur="1000" fill="hold"/>
                                        <p:tgtEl>
                                          <p:spTgt spid="9"/>
                                        </p:tgtEl>
                                        <p:attrNameLst>
                                          <p:attrName>r</p:attrName>
                                        </p:attrNameLst>
                                      </p:cBhvr>
                                    </p:animRo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75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50"/>
                                        <p:tgtEl>
                                          <p:spTgt spid="21"/>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50"/>
                                        <p:tgtEl>
                                          <p:spTgt spid="5"/>
                                        </p:tgtEl>
                                      </p:cBhvr>
                                    </p:animEffect>
                                  </p:childTnLst>
                                </p:cTn>
                              </p:par>
                              <p:par>
                                <p:cTn id="70" presetID="10"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750"/>
                                        <p:tgtEl>
                                          <p:spTgt spid="10"/>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750"/>
                                        <p:tgtEl>
                                          <p:spTgt spid="13"/>
                                        </p:tgtEl>
                                      </p:cBhvr>
                                    </p:animEffect>
                                    <p:anim calcmode="lin" valueType="num">
                                      <p:cBhvr>
                                        <p:cTn id="76" dur="750" fill="hold"/>
                                        <p:tgtEl>
                                          <p:spTgt spid="13"/>
                                        </p:tgtEl>
                                        <p:attrNameLst>
                                          <p:attrName>ppt_x</p:attrName>
                                        </p:attrNameLst>
                                      </p:cBhvr>
                                      <p:tavLst>
                                        <p:tav tm="0">
                                          <p:val>
                                            <p:strVal val="#ppt_x"/>
                                          </p:val>
                                        </p:tav>
                                        <p:tav tm="100000">
                                          <p:val>
                                            <p:strVal val="#ppt_x"/>
                                          </p:val>
                                        </p:tav>
                                      </p:tavLst>
                                    </p:anim>
                                    <p:anim calcmode="lin" valueType="num">
                                      <p:cBhvr>
                                        <p:cTn id="77" dur="75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750"/>
                                        <p:tgtEl>
                                          <p:spTgt spid="18"/>
                                        </p:tgtEl>
                                      </p:cBhvr>
                                    </p:animEffect>
                                    <p:anim calcmode="lin" valueType="num">
                                      <p:cBhvr>
                                        <p:cTn id="81" dur="750" fill="hold"/>
                                        <p:tgtEl>
                                          <p:spTgt spid="18"/>
                                        </p:tgtEl>
                                        <p:attrNameLst>
                                          <p:attrName>ppt_x</p:attrName>
                                        </p:attrNameLst>
                                      </p:cBhvr>
                                      <p:tavLst>
                                        <p:tav tm="0">
                                          <p:val>
                                            <p:strVal val="#ppt_x"/>
                                          </p:val>
                                        </p:tav>
                                        <p:tav tm="100000">
                                          <p:val>
                                            <p:strVal val="#ppt_x"/>
                                          </p:val>
                                        </p:tav>
                                      </p:tavLst>
                                    </p:anim>
                                    <p:anim calcmode="lin" valueType="num">
                                      <p:cBhvr>
                                        <p:cTn id="82" dur="75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750"/>
                                        <p:tgtEl>
                                          <p:spTgt spid="3"/>
                                        </p:tgtEl>
                                      </p:cBhvr>
                                    </p:animEffect>
                                    <p:anim calcmode="lin" valueType="num">
                                      <p:cBhvr>
                                        <p:cTn id="86" dur="750" fill="hold"/>
                                        <p:tgtEl>
                                          <p:spTgt spid="3"/>
                                        </p:tgtEl>
                                        <p:attrNameLst>
                                          <p:attrName>ppt_x</p:attrName>
                                        </p:attrNameLst>
                                      </p:cBhvr>
                                      <p:tavLst>
                                        <p:tav tm="0">
                                          <p:val>
                                            <p:strVal val="#ppt_x"/>
                                          </p:val>
                                        </p:tav>
                                        <p:tav tm="100000">
                                          <p:val>
                                            <p:strVal val="#ppt_x"/>
                                          </p:val>
                                        </p:tav>
                                      </p:tavLst>
                                    </p:anim>
                                    <p:anim calcmode="lin" valueType="num">
                                      <p:cBhvr>
                                        <p:cTn id="87" dur="750" fill="hold"/>
                                        <p:tgtEl>
                                          <p:spTgt spid="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750"/>
                                        <p:tgtEl>
                                          <p:spTgt spid="8"/>
                                        </p:tgtEl>
                                      </p:cBhvr>
                                    </p:animEffect>
                                    <p:anim calcmode="lin" valueType="num">
                                      <p:cBhvr>
                                        <p:cTn id="91" dur="750" fill="hold"/>
                                        <p:tgtEl>
                                          <p:spTgt spid="8"/>
                                        </p:tgtEl>
                                        <p:attrNameLst>
                                          <p:attrName>ppt_x</p:attrName>
                                        </p:attrNameLst>
                                      </p:cBhvr>
                                      <p:tavLst>
                                        <p:tav tm="0">
                                          <p:val>
                                            <p:strVal val="#ppt_x"/>
                                          </p:val>
                                        </p:tav>
                                        <p:tav tm="100000">
                                          <p:val>
                                            <p:strVal val="#ppt_x"/>
                                          </p:val>
                                        </p:tav>
                                      </p:tavLst>
                                    </p:anim>
                                    <p:anim calcmode="lin" valueType="num">
                                      <p:cBhvr>
                                        <p:cTn id="92"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8" grpId="0"/>
      <p:bldP spid="9" grpId="0" animBg="1"/>
      <p:bldP spid="9" grpId="1" animBg="1"/>
      <p:bldP spid="13" grpId="0"/>
      <p:bldP spid="14" grpId="0" animBg="1"/>
      <p:bldP spid="14" grpId="1" animBg="1"/>
      <p:bldP spid="18" grpId="0"/>
      <p:bldP spid="20" grpId="0" animBg="1"/>
      <p:bldP spid="20" grpId="1" animBg="1"/>
      <p:bldP spid="24" grpId="0" animBg="1"/>
      <p:bldP spid="24" grpId="1" animBg="1"/>
      <p:bldP spid="25" grpId="0" animBg="1"/>
      <p:bldP spid="25" grpId="1" animBg="1"/>
      <p:bldP spid="26" grpId="0" animBg="1"/>
      <p:bldP spid="26" grpId="1" animBg="1"/>
      <p:bldP spid="2" grpId="0" build="p"/>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custDataLst>
              <p:tags r:id="rId1"/>
            </p:custDataLst>
          </p:nvPr>
        </p:nvPicPr>
        <p:blipFill>
          <a:blip r:embed="rId2"/>
          <a:stretch>
            <a:fillRect/>
          </a:stretch>
        </p:blipFill>
        <p:spPr>
          <a:xfrm>
            <a:off x="1504950" y="998220"/>
            <a:ext cx="8217535" cy="3766820"/>
          </a:xfrm>
          <a:prstGeom prst="rect">
            <a:avLst/>
          </a:prstGeom>
        </p:spPr>
      </p:pic>
      <p:sp>
        <p:nvSpPr>
          <p:cNvPr id="2" name="文本占位符 1"/>
          <p:cNvSpPr txBox="1"/>
          <p:nvPr>
            <p:custDataLst>
              <p:tags r:id="rId3"/>
            </p:custDataLst>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kumimoji="1" lang="zh-CN" altLang="en-US" sz="3200">
                <a:solidFill>
                  <a:schemeClr val="tx1">
                    <a:lumMod val="75000"/>
                    <a:lumOff val="25000"/>
                  </a:schemeClr>
                </a:solidFill>
                <a:latin typeface="Agency FB" panose="020B0503020202020204" pitchFamily="34" charset="0"/>
              </a:rPr>
              <a:t>物联网的体系结构模型</a:t>
            </a:r>
            <a:endParaRPr kumimoji="1" lang="zh-CN" altLang="en-US" sz="3200">
              <a:solidFill>
                <a:schemeClr val="tx1">
                  <a:lumMod val="75000"/>
                  <a:lumOff val="25000"/>
                </a:schemeClr>
              </a:solidFill>
              <a:latin typeface="Agency FB" panose="020B0503020202020204" pitchFamily="34" charset="0"/>
            </a:endParaRPr>
          </a:p>
        </p:txBody>
      </p:sp>
      <p:sp>
        <p:nvSpPr>
          <p:cNvPr id="100" name="文本框 99"/>
          <p:cNvSpPr txBox="1"/>
          <p:nvPr/>
        </p:nvSpPr>
        <p:spPr>
          <a:xfrm>
            <a:off x="1844675" y="4798060"/>
            <a:ext cx="7877810" cy="1776095"/>
          </a:xfrm>
          <a:prstGeom prst="rect">
            <a:avLst/>
          </a:prstGeom>
          <a:noFill/>
          <a:ln w="28575" cmpd="sng">
            <a:solidFill>
              <a:srgbClr val="E46500"/>
            </a:solidFill>
            <a:prstDash val="solid"/>
            <a:bevel/>
          </a:ln>
        </p:spPr>
        <p:txBody>
          <a:bodyPr wrap="square">
            <a:noAutofit/>
          </a:bodyPr>
          <a:p>
            <a:pPr indent="0"/>
            <a:r>
              <a:rPr lang="zh-CN" sz="2400" b="0">
                <a:solidFill>
                  <a:schemeClr val="accent1">
                    <a:lumMod val="50000"/>
                  </a:schemeClr>
                </a:solidFill>
                <a:ea typeface="宋体" panose="02010600030101010101" pitchFamily="2" charset="-122"/>
              </a:rPr>
              <a:t>习题呈现：</a:t>
            </a:r>
            <a:endParaRPr lang="zh-CN" sz="2400" b="0">
              <a:solidFill>
                <a:schemeClr val="accent1">
                  <a:lumMod val="50000"/>
                </a:schemeClr>
              </a:solidFill>
              <a:ea typeface="宋体" panose="02010600030101010101" pitchFamily="2" charset="-122"/>
            </a:endParaRPr>
          </a:p>
          <a:p>
            <a:pPr indent="0"/>
            <a:r>
              <a:rPr lang="zh-CN" altLang="en-US" b="0">
                <a:solidFill>
                  <a:schemeClr val="accent1">
                    <a:lumMod val="50000"/>
                  </a:schemeClr>
                </a:solidFill>
                <a:ea typeface="宋体" panose="02010600030101010101" pitchFamily="2" charset="-122"/>
              </a:rPr>
              <a:t>填空题：物联网的体系结构模型可分为感知层、网络层、（</a:t>
            </a:r>
            <a:r>
              <a:rPr lang="en-US" altLang="zh-CN" b="0">
                <a:solidFill>
                  <a:schemeClr val="accent1">
                    <a:lumMod val="50000"/>
                  </a:schemeClr>
                </a:solidFill>
                <a:ea typeface="宋体" panose="02010600030101010101" pitchFamily="2" charset="-122"/>
              </a:rPr>
              <a:t>        </a:t>
            </a:r>
            <a:r>
              <a:rPr lang="zh-CN" altLang="en-US" b="0">
                <a:solidFill>
                  <a:schemeClr val="accent1">
                    <a:lumMod val="50000"/>
                  </a:schemeClr>
                </a:solidFill>
                <a:ea typeface="宋体" panose="02010600030101010101" pitchFamily="2" charset="-122"/>
              </a:rPr>
              <a:t>  ）层。</a:t>
            </a:r>
            <a:endParaRPr lang="zh-CN" altLang="en-US" b="0">
              <a:solidFill>
                <a:schemeClr val="accent1">
                  <a:lumMod val="50000"/>
                </a:schemeClr>
              </a:solidFill>
              <a:ea typeface="宋体" panose="02010600030101010101" pitchFamily="2" charset="-122"/>
            </a:endParaRPr>
          </a:p>
          <a:p>
            <a:pPr indent="0"/>
            <a:endParaRPr lang="zh-CN" altLang="en-US" b="0">
              <a:solidFill>
                <a:schemeClr val="accent1">
                  <a:lumMod val="50000"/>
                </a:schemeClr>
              </a:solidFill>
              <a:ea typeface="宋体" panose="02010600030101010101" pitchFamily="2" charset="-122"/>
            </a:endParaRPr>
          </a:p>
          <a:p>
            <a:pPr indent="0"/>
            <a:r>
              <a:rPr lang="zh-CN" b="0">
                <a:solidFill>
                  <a:schemeClr val="accent1">
                    <a:lumMod val="50000"/>
                  </a:schemeClr>
                </a:solidFill>
                <a:ea typeface="宋体" panose="02010600030101010101" pitchFamily="2" charset="-122"/>
              </a:rPr>
              <a:t>选择题：车辆驶入停车场出入口抓拍区域，车牌识别系统自动抓拍车辆的图像并识别出车牌号。此项功能属于物联网体系结构中的（</a:t>
            </a:r>
            <a:r>
              <a:rPr lang="en-US" altLang="zh-CN" b="0">
                <a:solidFill>
                  <a:schemeClr val="accent1">
                    <a:lumMod val="50000"/>
                  </a:schemeClr>
                </a:solidFill>
                <a:ea typeface="宋体" panose="02010600030101010101" pitchFamily="2" charset="-122"/>
              </a:rPr>
              <a:t>         </a:t>
            </a:r>
            <a:r>
              <a:rPr lang="zh-CN" b="0">
                <a:solidFill>
                  <a:schemeClr val="accent1">
                    <a:lumMod val="50000"/>
                  </a:schemeClr>
                </a:solidFill>
                <a:ea typeface="宋体" panose="02010600030101010101" pitchFamily="2" charset="-122"/>
              </a:rPr>
              <a:t>）。</a:t>
            </a:r>
            <a:endParaRPr lang="zh-CN" b="0">
              <a:solidFill>
                <a:schemeClr val="accent1">
                  <a:lumMod val="50000"/>
                </a:schemeClr>
              </a:solidFill>
              <a:ea typeface="宋体" panose="02010600030101010101" pitchFamily="2" charset="-122"/>
              <a:cs typeface="Times New Roman" panose="02020603050405020304" charset="0"/>
            </a:endParaRPr>
          </a:p>
          <a:p>
            <a:pPr indent="0"/>
            <a:r>
              <a:rPr lang="en-US" altLang="zh-CN" b="0">
                <a:solidFill>
                  <a:schemeClr val="accent1">
                    <a:lumMod val="50000"/>
                  </a:schemeClr>
                </a:solidFill>
                <a:ea typeface="宋体" panose="02010600030101010101" pitchFamily="2" charset="-122"/>
                <a:cs typeface="Times New Roman" panose="02020603050405020304" charset="0"/>
              </a:rPr>
              <a:t>             </a:t>
            </a:r>
            <a:r>
              <a:rPr lang="zh-CN" b="0">
                <a:solidFill>
                  <a:schemeClr val="accent1">
                    <a:lumMod val="50000"/>
                  </a:schemeClr>
                </a:solidFill>
                <a:ea typeface="宋体" panose="02010600030101010101" pitchFamily="2" charset="-122"/>
                <a:cs typeface="Times New Roman" panose="02020603050405020304" charset="0"/>
              </a:rPr>
              <a:t>A.网络层</a:t>
            </a:r>
            <a:r>
              <a:rPr lang="en-US" altLang="zh-CN" b="0">
                <a:solidFill>
                  <a:schemeClr val="accent1">
                    <a:lumMod val="50000"/>
                  </a:schemeClr>
                </a:solidFill>
                <a:ea typeface="宋体" panose="02010600030101010101" pitchFamily="2" charset="-122"/>
                <a:cs typeface="Times New Roman" panose="02020603050405020304" charset="0"/>
              </a:rPr>
              <a:t>        </a:t>
            </a:r>
            <a:r>
              <a:rPr lang="zh-CN" b="0">
                <a:solidFill>
                  <a:schemeClr val="accent1">
                    <a:lumMod val="50000"/>
                  </a:schemeClr>
                </a:solidFill>
                <a:ea typeface="宋体" panose="02010600030101010101" pitchFamily="2" charset="-122"/>
                <a:cs typeface="Times New Roman" panose="02020603050405020304" charset="0"/>
              </a:rPr>
              <a:t>B.应用层</a:t>
            </a:r>
            <a:r>
              <a:rPr lang="en-US" altLang="zh-CN" b="0">
                <a:solidFill>
                  <a:schemeClr val="accent1">
                    <a:lumMod val="50000"/>
                  </a:schemeClr>
                </a:solidFill>
                <a:ea typeface="宋体" panose="02010600030101010101" pitchFamily="2" charset="-122"/>
                <a:cs typeface="Times New Roman" panose="02020603050405020304" charset="0"/>
              </a:rPr>
              <a:t>       </a:t>
            </a:r>
            <a:r>
              <a:rPr lang="zh-CN" b="0">
                <a:solidFill>
                  <a:schemeClr val="accent1">
                    <a:lumMod val="50000"/>
                  </a:schemeClr>
                </a:solidFill>
                <a:ea typeface="宋体" panose="02010600030101010101" pitchFamily="2" charset="-122"/>
                <a:cs typeface="Times New Roman" panose="02020603050405020304" charset="0"/>
              </a:rPr>
              <a:t>C.感知层</a:t>
            </a:r>
            <a:r>
              <a:rPr lang="en-US" altLang="zh-CN" b="0">
                <a:solidFill>
                  <a:schemeClr val="accent1">
                    <a:lumMod val="50000"/>
                  </a:schemeClr>
                </a:solidFill>
                <a:ea typeface="宋体" panose="02010600030101010101" pitchFamily="2" charset="-122"/>
                <a:cs typeface="Times New Roman" panose="02020603050405020304" charset="0"/>
              </a:rPr>
              <a:t>            </a:t>
            </a:r>
            <a:r>
              <a:rPr lang="zh-CN" b="0">
                <a:solidFill>
                  <a:schemeClr val="accent1">
                    <a:lumMod val="50000"/>
                  </a:schemeClr>
                </a:solidFill>
                <a:ea typeface="宋体" panose="02010600030101010101" pitchFamily="2" charset="-122"/>
                <a:cs typeface="Times New Roman" panose="02020603050405020304" charset="0"/>
              </a:rPr>
              <a:t>D.物理层</a:t>
            </a:r>
            <a:endParaRPr lang="zh-CN" altLang="en-US" b="0">
              <a:solidFill>
                <a:schemeClr val="accent1">
                  <a:lumMod val="50000"/>
                </a:schemeClr>
              </a:solidFill>
              <a:ea typeface="宋体" panose="02010600030101010101" pitchFamily="2" charset="-122"/>
              <a:cs typeface="Times New Roman" panose="02020603050405020304" charset="0"/>
            </a:endParaRPr>
          </a:p>
        </p:txBody>
      </p:sp>
      <p:pic>
        <p:nvPicPr>
          <p:cNvPr id="7" name="图片 6"/>
          <p:cNvPicPr>
            <a:picLocks noChangeAspect="1"/>
          </p:cNvPicPr>
          <p:nvPr/>
        </p:nvPicPr>
        <p:blipFill>
          <a:blip r:embed="rId4"/>
          <a:stretch>
            <a:fillRect/>
          </a:stretch>
        </p:blipFill>
        <p:spPr>
          <a:xfrm>
            <a:off x="9213215" y="0"/>
            <a:ext cx="2978785" cy="504190"/>
          </a:xfrm>
          <a:prstGeom prst="rect">
            <a:avLst/>
          </a:prstGeom>
        </p:spPr>
      </p:pic>
      <p:sp>
        <p:nvSpPr>
          <p:cNvPr id="3" name="文本框 2"/>
          <p:cNvSpPr txBox="1"/>
          <p:nvPr/>
        </p:nvSpPr>
        <p:spPr>
          <a:xfrm>
            <a:off x="9838055" y="807720"/>
            <a:ext cx="1729740" cy="3990340"/>
          </a:xfrm>
          <a:prstGeom prst="rect">
            <a:avLst/>
          </a:prstGeom>
          <a:noFill/>
        </p:spPr>
        <p:txBody>
          <a:bodyPr wrap="square" rtlCol="0">
            <a:spAutoFit/>
          </a:bodyPr>
          <a:p>
            <a:pPr>
              <a:lnSpc>
                <a:spcPct val="130000"/>
              </a:lnSpc>
              <a:spcBef>
                <a:spcPts val="600"/>
              </a:spcBef>
            </a:pPr>
            <a:r>
              <a:rPr lang="zh-CN" altLang="en-US" sz="2800" kern="0" dirty="0">
                <a:solidFill>
                  <a:srgbClr val="FF0000"/>
                </a:solidFill>
                <a:latin typeface="华文行楷" panose="02010800040101010101" charset="-122"/>
                <a:ea typeface="华文行楷" panose="02010800040101010101" charset="-122"/>
                <a:cs typeface="+mn-ea"/>
                <a:sym typeface="+mn-lt"/>
              </a:rPr>
              <a:t>技术特征：</a:t>
            </a:r>
            <a:endParaRPr lang="zh-CN" altLang="en-US" sz="20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rPr>
              <a:t>智能处理</a:t>
            </a: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rPr>
              <a:t>可靠传递</a:t>
            </a: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rPr>
              <a:t>全面感知</a:t>
            </a:r>
            <a:endParaRPr lang="zh-CN" altLang="en-US" sz="2000" b="1" kern="0" dirty="0">
              <a:solidFill>
                <a:srgbClr val="00B05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lang="zh-CN" altLang="en-US" sz="3200" dirty="0">
                <a:solidFill>
                  <a:schemeClr val="tx1">
                    <a:lumMod val="75000"/>
                    <a:lumOff val="25000"/>
                  </a:schemeClr>
                </a:solidFill>
                <a:cs typeface="+mn-ea"/>
                <a:sym typeface="+mn-lt"/>
              </a:rPr>
              <a:t>传感技术</a:t>
            </a:r>
            <a:endParaRPr kumimoji="1" lang="zh-CN" altLang="en-US" sz="3200">
              <a:solidFill>
                <a:schemeClr val="tx1">
                  <a:lumMod val="75000"/>
                  <a:lumOff val="25000"/>
                </a:schemeClr>
              </a:solidFill>
              <a:latin typeface="Agency FB" panose="020B0503020202020204" pitchFamily="34" charset="0"/>
            </a:endParaRPr>
          </a:p>
        </p:txBody>
      </p:sp>
      <p:sp>
        <p:nvSpPr>
          <p:cNvPr id="3" name="文本框 2"/>
          <p:cNvSpPr txBox="1"/>
          <p:nvPr/>
        </p:nvSpPr>
        <p:spPr>
          <a:xfrm>
            <a:off x="757555" y="1113790"/>
            <a:ext cx="10533380" cy="4784725"/>
          </a:xfrm>
          <a:prstGeom prst="rect">
            <a:avLst/>
          </a:prstGeom>
          <a:noFill/>
        </p:spPr>
        <p:txBody>
          <a:bodyPr wrap="square" rtlCol="0" anchor="t">
            <a:spAutoFit/>
          </a:bodyPr>
          <a:p>
            <a:pPr indent="0" fontAlgn="auto">
              <a:lnSpc>
                <a:spcPct val="200000"/>
              </a:lnSpc>
              <a:spcBef>
                <a:spcPts val="600"/>
              </a:spcBef>
            </a:pPr>
            <a:r>
              <a:rPr lang="en-US" altLang="zh-CN" sz="2000" kern="0" dirty="0">
                <a:latin typeface="微软雅黑" panose="020B0503020204020204" pitchFamily="34" charset="-122"/>
                <a:ea typeface="微软雅黑" panose="020B0503020204020204" pitchFamily="34" charset="-122"/>
                <a:cs typeface="+mn-ea"/>
                <a:sym typeface="+mn-lt"/>
              </a:rPr>
              <a:t>1</a:t>
            </a:r>
            <a:r>
              <a:rPr lang="zh-CN" altLang="en-US" sz="2000" kern="0" dirty="0">
                <a:latin typeface="微软雅黑" panose="020B0503020204020204" pitchFamily="34" charset="-122"/>
                <a:ea typeface="微软雅黑" panose="020B0503020204020204" pitchFamily="34" charset="-122"/>
                <a:cs typeface="+mn-ea"/>
                <a:sym typeface="+mn-lt"/>
              </a:rPr>
              <a:t>、与人类五大感觉器官的功能大致对应的传感器：</a:t>
            </a:r>
            <a:r>
              <a:rPr lang="en-US" altLang="zh-CN" sz="2000" kern="0" dirty="0">
                <a:latin typeface="微软雅黑" panose="020B0503020204020204" pitchFamily="34" charset="-122"/>
                <a:ea typeface="微软雅黑" panose="020B0503020204020204" pitchFamily="34" charset="-122"/>
                <a:cs typeface="+mn-ea"/>
                <a:sym typeface="+mn-lt"/>
              </a:rPr>
              <a:t> </a:t>
            </a:r>
            <a:endParaRPr lang="zh-CN" altLang="en-US" sz="2000" kern="0" dirty="0">
              <a:latin typeface="微软雅黑" panose="020B0503020204020204" pitchFamily="34" charset="-122"/>
              <a:ea typeface="微软雅黑" panose="020B0503020204020204" pitchFamily="34" charset="-122"/>
              <a:cs typeface="+mn-ea"/>
              <a:sym typeface="+mn-lt"/>
            </a:endParaRPr>
          </a:p>
          <a:p>
            <a:pPr indent="0" fontAlgn="auto">
              <a:lnSpc>
                <a:spcPct val="200000"/>
              </a:lnSpc>
              <a:spcBef>
                <a:spcPts val="600"/>
              </a:spcBef>
            </a:pPr>
            <a:r>
              <a:rPr lang="zh-CN" altLang="en-US" sz="2000" kern="0" dirty="0">
                <a:latin typeface="微软雅黑" panose="020B0503020204020204" pitchFamily="34" charset="-122"/>
                <a:ea typeface="微软雅黑" panose="020B0503020204020204" pitchFamily="34" charset="-122"/>
                <a:cs typeface="+mn-ea"/>
                <a:sym typeface="+mn-lt"/>
              </a:rPr>
              <a:t>(1)光敏传感器</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红外线传感器、紫外线传感器、色彩传感器</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--视觉;</a:t>
            </a:r>
            <a:r>
              <a:rPr lang="en-US" altLang="zh-CN" sz="2000" kern="0" dirty="0">
                <a:latin typeface="微软雅黑" panose="020B0503020204020204" pitchFamily="34" charset="-122"/>
                <a:ea typeface="微软雅黑" panose="020B0503020204020204" pitchFamily="34" charset="-122"/>
                <a:cs typeface="+mn-ea"/>
                <a:sym typeface="+mn-lt"/>
              </a:rPr>
              <a:t>       </a:t>
            </a:r>
            <a:endParaRPr lang="en-US" altLang="zh-CN" sz="2000" kern="0" dirty="0">
              <a:latin typeface="微软雅黑" panose="020B0503020204020204" pitchFamily="34" charset="-122"/>
              <a:ea typeface="微软雅黑" panose="020B0503020204020204" pitchFamily="34" charset="-122"/>
              <a:cs typeface="+mn-ea"/>
              <a:sym typeface="+mn-lt"/>
            </a:endParaRPr>
          </a:p>
          <a:p>
            <a:pPr indent="0" fontAlgn="auto">
              <a:lnSpc>
                <a:spcPct val="200000"/>
              </a:lnSpc>
              <a:spcBef>
                <a:spcPts val="600"/>
              </a:spcBef>
            </a:pPr>
            <a:r>
              <a:rPr lang="zh-CN" altLang="en-US" sz="2000" kern="0" dirty="0">
                <a:latin typeface="微软雅黑" panose="020B0503020204020204" pitchFamily="34" charset="-122"/>
                <a:ea typeface="微软雅黑" panose="020B0503020204020204" pitchFamily="34" charset="-122"/>
                <a:cs typeface="+mn-ea"/>
                <a:sym typeface="+mn-lt"/>
              </a:rPr>
              <a:t>(2)声敏传感器--听觉 ;</a:t>
            </a:r>
            <a:r>
              <a:rPr lang="en-US" altLang="zh-CN" sz="2000" kern="0" dirty="0">
                <a:latin typeface="微软雅黑" panose="020B0503020204020204" pitchFamily="34" charset="-122"/>
                <a:ea typeface="微软雅黑" panose="020B0503020204020204" pitchFamily="34" charset="-122"/>
                <a:cs typeface="+mn-ea"/>
                <a:sym typeface="+mn-lt"/>
              </a:rPr>
              <a:t>           </a:t>
            </a:r>
            <a:r>
              <a:rPr lang="zh-CN" altLang="en-US" sz="2000" kern="0" dirty="0">
                <a:latin typeface="微软雅黑" panose="020B0503020204020204" pitchFamily="34" charset="-122"/>
                <a:ea typeface="微软雅黑" panose="020B0503020204020204" pitchFamily="34" charset="-122"/>
                <a:cs typeface="+mn-ea"/>
                <a:sym typeface="+mn-lt"/>
              </a:rPr>
              <a:t>(3)气敏传感器-- 嗅觉;</a:t>
            </a:r>
            <a:r>
              <a:rPr lang="en-US" altLang="zh-CN" sz="2000" kern="0" dirty="0">
                <a:latin typeface="微软雅黑" panose="020B0503020204020204" pitchFamily="34" charset="-122"/>
                <a:ea typeface="微软雅黑" panose="020B0503020204020204" pitchFamily="34" charset="-122"/>
                <a:cs typeface="+mn-ea"/>
                <a:sym typeface="+mn-lt"/>
              </a:rPr>
              <a:t>         </a:t>
            </a:r>
            <a:endParaRPr lang="en-US" altLang="zh-CN" sz="2000" kern="0" dirty="0">
              <a:latin typeface="微软雅黑" panose="020B0503020204020204" pitchFamily="34" charset="-122"/>
              <a:ea typeface="微软雅黑" panose="020B0503020204020204" pitchFamily="34" charset="-122"/>
              <a:cs typeface="+mn-ea"/>
              <a:sym typeface="+mn-lt"/>
            </a:endParaRPr>
          </a:p>
          <a:p>
            <a:pPr indent="0" fontAlgn="auto">
              <a:lnSpc>
                <a:spcPct val="200000"/>
              </a:lnSpc>
              <a:spcBef>
                <a:spcPts val="600"/>
              </a:spcBef>
            </a:pPr>
            <a:r>
              <a:rPr lang="zh-CN" altLang="en-US" sz="2000" kern="0" dirty="0">
                <a:latin typeface="微软雅黑" panose="020B0503020204020204" pitchFamily="34" charset="-122"/>
                <a:ea typeface="微软雅黑" panose="020B0503020204020204" pitchFamily="34" charset="-122"/>
                <a:cs typeface="+mn-ea"/>
                <a:sym typeface="+mn-lt"/>
              </a:rPr>
              <a:t>(4)化学传感器--味觉;</a:t>
            </a:r>
            <a:r>
              <a:rPr lang="en-US" altLang="zh-CN" sz="2000" kern="0" dirty="0">
                <a:latin typeface="微软雅黑" panose="020B0503020204020204" pitchFamily="34" charset="-122"/>
                <a:ea typeface="微软雅黑" panose="020B0503020204020204" pitchFamily="34" charset="-122"/>
                <a:cs typeface="+mn-ea"/>
                <a:sym typeface="+mn-lt"/>
              </a:rPr>
              <a:t>            </a:t>
            </a:r>
            <a:r>
              <a:rPr lang="zh-CN" altLang="en-US" sz="2000" kern="0" dirty="0">
                <a:latin typeface="微软雅黑" panose="020B0503020204020204" pitchFamily="34" charset="-122"/>
                <a:ea typeface="微软雅黑" panose="020B0503020204020204" pitchFamily="34" charset="-122"/>
                <a:cs typeface="+mn-ea"/>
                <a:sym typeface="+mn-lt"/>
              </a:rPr>
              <a:t>(5)压敏传感器、热敏传感器</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触觉</a:t>
            </a:r>
            <a:r>
              <a:rPr lang="en-US" altLang="zh-CN" sz="2000" kern="0" dirty="0">
                <a:latin typeface="微软雅黑" panose="020B0503020204020204" pitchFamily="34" charset="-122"/>
                <a:ea typeface="微软雅黑" panose="020B0503020204020204" pitchFamily="34" charset="-122"/>
                <a:cs typeface="+mn-ea"/>
                <a:sym typeface="+mn-lt"/>
              </a:rPr>
              <a:t>    </a:t>
            </a:r>
            <a:endParaRPr lang="en-US" altLang="zh-CN" sz="2000" kern="0" dirty="0">
              <a:latin typeface="微软雅黑" panose="020B0503020204020204" pitchFamily="34" charset="-122"/>
              <a:ea typeface="微软雅黑" panose="020B0503020204020204" pitchFamily="34" charset="-122"/>
              <a:cs typeface="+mn-ea"/>
              <a:sym typeface="+mn-lt"/>
            </a:endParaRPr>
          </a:p>
          <a:p>
            <a:pPr indent="0" fontAlgn="auto">
              <a:lnSpc>
                <a:spcPct val="200000"/>
              </a:lnSpc>
              <a:spcBef>
                <a:spcPts val="600"/>
              </a:spcBef>
            </a:pPr>
            <a:r>
              <a:rPr lang="zh-CN" altLang="en-US" sz="2000" kern="0" dirty="0">
                <a:latin typeface="微软雅黑" panose="020B0503020204020204" pitchFamily="34" charset="-122"/>
                <a:ea typeface="微软雅黑" panose="020B0503020204020204" pitchFamily="34" charset="-122"/>
                <a:cs typeface="+mn-ea"/>
                <a:sym typeface="+mn-lt"/>
              </a:rPr>
              <a:t>2.常见的传感器：位移传感器、形变传感器、重力传感器、加速度传感器、湿度传感器、温度传感器、超声波测距传感器等。</a:t>
            </a:r>
            <a:endParaRPr lang="zh-CN" altLang="en-US" sz="2000" kern="0" dirty="0">
              <a:latin typeface="微软雅黑" panose="020B0503020204020204" pitchFamily="34" charset="-122"/>
              <a:ea typeface="微软雅黑" panose="020B0503020204020204" pitchFamily="34" charset="-122"/>
              <a:cs typeface="+mn-ea"/>
              <a:sym typeface="+mn-lt"/>
            </a:endParaRPr>
          </a:p>
          <a:p>
            <a:pPr indent="0" fontAlgn="auto">
              <a:lnSpc>
                <a:spcPct val="200000"/>
              </a:lnSpc>
              <a:spcBef>
                <a:spcPts val="600"/>
              </a:spcBef>
            </a:pPr>
            <a:r>
              <a:rPr lang="zh-CN" altLang="en-US" sz="2000" kern="0" dirty="0">
                <a:latin typeface="微软雅黑" panose="020B0503020204020204" pitchFamily="34" charset="-122"/>
                <a:ea typeface="微软雅黑" panose="020B0503020204020204" pitchFamily="34" charset="-122"/>
                <a:cs typeface="+mn-ea"/>
                <a:sym typeface="+mn-lt"/>
              </a:rPr>
              <a:t>3.智能传感器。</a:t>
            </a:r>
            <a:endParaRPr lang="en-US" altLang="zh-CN" sz="2000" kern="0" dirty="0">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1"/>
          <a:stretch>
            <a:fillRect/>
          </a:stretch>
        </p:blipFill>
        <p:spPr>
          <a:xfrm>
            <a:off x="9213215" y="0"/>
            <a:ext cx="2978785" cy="504190"/>
          </a:xfrm>
          <a:prstGeom prst="rect">
            <a:avLst/>
          </a:prstGeom>
        </p:spPr>
      </p:pic>
      <p:pic>
        <p:nvPicPr>
          <p:cNvPr id="9" name="图片 8"/>
          <p:cNvPicPr>
            <a:picLocks noChangeAspect="1"/>
          </p:cNvPicPr>
          <p:nvPr/>
        </p:nvPicPr>
        <p:blipFill>
          <a:blip r:embed="rId2"/>
          <a:stretch>
            <a:fillRect/>
          </a:stretch>
        </p:blipFill>
        <p:spPr>
          <a:xfrm>
            <a:off x="2846070" y="5167630"/>
            <a:ext cx="8635365"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txBox="1"/>
          <p:nvPr/>
        </p:nvSpPr>
        <p:spPr>
          <a:xfrm>
            <a:off x="481965" y="468630"/>
            <a:ext cx="7157720" cy="529590"/>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spcAft>
                <a:spcPts val="600"/>
              </a:spcAft>
              <a:buClr>
                <a:schemeClr val="accent1"/>
              </a:buClr>
            </a:pPr>
            <a:r>
              <a:rPr kumimoji="1" lang="zh-CN" altLang="en-US" sz="3200">
                <a:solidFill>
                  <a:schemeClr val="tx1">
                    <a:lumMod val="75000"/>
                    <a:lumOff val="25000"/>
                  </a:schemeClr>
                </a:solidFill>
                <a:latin typeface="Agency FB" panose="020B0503020202020204" pitchFamily="34" charset="0"/>
              </a:rPr>
              <a:t>物联网场景</a:t>
            </a:r>
            <a:r>
              <a:rPr kumimoji="1" lang="en-US" altLang="zh-CN" sz="3200">
                <a:solidFill>
                  <a:schemeClr val="tx1">
                    <a:lumMod val="75000"/>
                    <a:lumOff val="25000"/>
                  </a:schemeClr>
                </a:solidFill>
                <a:latin typeface="Agency FB" panose="020B0503020202020204" pitchFamily="34" charset="0"/>
              </a:rPr>
              <a:t>---</a:t>
            </a:r>
            <a:r>
              <a:rPr lang="zh-CN" altLang="en-US" sz="3200" dirty="0">
                <a:solidFill>
                  <a:schemeClr val="tx1">
                    <a:lumMod val="75000"/>
                    <a:lumOff val="25000"/>
                  </a:schemeClr>
                </a:solidFill>
                <a:cs typeface="+mn-ea"/>
                <a:sym typeface="+mn-lt"/>
              </a:rPr>
              <a:t>传感技术</a:t>
            </a:r>
            <a:endParaRPr lang="zh-CN" altLang="en-US" sz="3200" dirty="0">
              <a:solidFill>
                <a:schemeClr val="tx1">
                  <a:lumMod val="75000"/>
                  <a:lumOff val="25000"/>
                </a:schemeClr>
              </a:solidFill>
              <a:cs typeface="+mn-ea"/>
              <a:sym typeface="+mn-lt"/>
            </a:endParaRPr>
          </a:p>
        </p:txBody>
      </p:sp>
      <p:sp>
        <p:nvSpPr>
          <p:cNvPr id="8" name="文本框 7"/>
          <p:cNvSpPr txBox="1"/>
          <p:nvPr/>
        </p:nvSpPr>
        <p:spPr>
          <a:xfrm>
            <a:off x="680720" y="1361440"/>
            <a:ext cx="10967720" cy="4792980"/>
          </a:xfrm>
          <a:prstGeom prst="rect">
            <a:avLst/>
          </a:prstGeom>
          <a:noFill/>
          <a:ln w="28575" cmpd="sng">
            <a:solidFill>
              <a:schemeClr val="tx2"/>
            </a:solidFill>
            <a:prstDash val="solid"/>
            <a:bevel/>
          </a:ln>
        </p:spPr>
        <p:txBody>
          <a:bodyPr wrap="square">
            <a:noAutofit/>
          </a:bodyPr>
          <a:p>
            <a:pPr algn="l">
              <a:buClrTx/>
              <a:buSzTx/>
              <a:buNone/>
            </a:pPr>
            <a:r>
              <a:rPr lang="zh-CN" sz="2800" b="0">
                <a:solidFill>
                  <a:schemeClr val="accent1">
                    <a:lumMod val="50000"/>
                  </a:schemeClr>
                </a:solidFill>
                <a:ea typeface="宋体" panose="02010600030101010101" pitchFamily="2" charset="-122"/>
              </a:rPr>
              <a:t>习题呈现：</a:t>
            </a:r>
            <a:endParaRPr lang="zh-CN" sz="2800" b="0">
              <a:solidFill>
                <a:schemeClr val="accent1">
                  <a:lumMod val="50000"/>
                </a:schemeClr>
              </a:solidFill>
              <a:ea typeface="宋体" panose="02010600030101010101" pitchFamily="2" charset="-122"/>
            </a:endParaRPr>
          </a:p>
          <a:p>
            <a:pPr algn="l">
              <a:buClrTx/>
              <a:buSzTx/>
              <a:buNone/>
            </a:pPr>
            <a:r>
              <a:rPr lang="zh-CN" sz="2000" b="0">
                <a:solidFill>
                  <a:schemeClr val="accent1">
                    <a:lumMod val="50000"/>
                  </a:schemeClr>
                </a:solidFill>
                <a:ea typeface="宋体" panose="02010600030101010101" pitchFamily="2" charset="-122"/>
              </a:rPr>
              <a:t>1、智慧操场项目，在学校在50米跑、立定跳远等五大运动区域，都安装了AI摄像头。通过视频感知、人工智能算法等技术，对学生运动姿态、运动过程、运动成绩等关键指标即时分析和反馈。不同的功能应用了不同的传感器，其中对学生进行人脸识别，用到（ </a:t>
            </a: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   ）；自动测定立定跳远的成绩，用到（  </a:t>
            </a: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 ）；监测操场的光照强度用到（  </a:t>
            </a: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 ）；</a:t>
            </a:r>
            <a:endParaRPr lang="zh-CN" sz="2000" b="0">
              <a:solidFill>
                <a:schemeClr val="accent1">
                  <a:lumMod val="50000"/>
                </a:schemeClr>
              </a:solidFill>
              <a:ea typeface="宋体" panose="02010600030101010101" pitchFamily="2"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r>
              <a:rPr lang="zh-CN" sz="2000" b="0">
                <a:solidFill>
                  <a:srgbClr val="0070C0"/>
                </a:solidFill>
                <a:latin typeface="黑体" panose="02010609060101010101" charset="-122"/>
                <a:ea typeface="黑体" panose="02010609060101010101" charset="-122"/>
                <a:cs typeface="黑体" panose="02010609060101010101" charset="-122"/>
              </a:rPr>
              <a:t>A.动力传感器 B.湿度传感器 C.智能摄像头 D.距离传感器 E.光敏传感器 F.指纹传感器</a:t>
            </a:r>
            <a:endParaRPr lang="zh-CN" sz="2000" b="0">
              <a:solidFill>
                <a:srgbClr val="0070C0"/>
              </a:solidFill>
              <a:latin typeface="黑体" panose="02010609060101010101" charset="-122"/>
              <a:ea typeface="黑体" panose="02010609060101010101" charset="-122"/>
              <a:cs typeface="黑体" panose="02010609060101010101"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r>
              <a:rPr lang="zh-CN" sz="2000" b="0">
                <a:solidFill>
                  <a:schemeClr val="accent1">
                    <a:lumMod val="50000"/>
                  </a:schemeClr>
                </a:solidFill>
                <a:ea typeface="宋体" panose="02010600030101010101" pitchFamily="2" charset="-122"/>
              </a:rPr>
              <a:t>2、小Q机器人带着小明向电梯走去，迎面遇到客人，小Q主动避让，这里主要用到（</a:t>
            </a:r>
            <a:r>
              <a:rPr lang="en-US" altLang="zh-CN" sz="2000" b="0">
                <a:solidFill>
                  <a:schemeClr val="accent1">
                    <a:lumMod val="50000"/>
                  </a:schemeClr>
                </a:solidFill>
                <a:ea typeface="宋体" panose="02010600030101010101" pitchFamily="2" charset="-122"/>
              </a:rPr>
              <a:t>   </a:t>
            </a:r>
            <a:r>
              <a:rPr lang="zh-CN" sz="2000" b="0">
                <a:solidFill>
                  <a:schemeClr val="accent1">
                    <a:lumMod val="50000"/>
                  </a:schemeClr>
                </a:solidFill>
                <a:ea typeface="宋体" panose="02010600030101010101" pitchFamily="2" charset="-122"/>
              </a:rPr>
              <a:t>）传感器。</a:t>
            </a:r>
            <a:endParaRPr lang="zh-CN" sz="2000" b="0">
              <a:solidFill>
                <a:schemeClr val="accent1">
                  <a:lumMod val="50000"/>
                </a:schemeClr>
              </a:solidFill>
              <a:ea typeface="宋体" panose="02010600030101010101" pitchFamily="2"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r>
              <a:rPr lang="zh-CN" sz="2000" b="0">
                <a:solidFill>
                  <a:srgbClr val="0070C0"/>
                </a:solidFill>
                <a:latin typeface="黑体" panose="02010609060101010101" charset="-122"/>
                <a:ea typeface="黑体" panose="02010609060101010101" charset="-122"/>
                <a:cs typeface="黑体" panose="02010609060101010101" charset="-122"/>
              </a:rPr>
              <a:t>A.重力传感器B.红外传感器C.光敏传感器D.压敏传感器</a:t>
            </a:r>
            <a:endParaRPr lang="zh-CN" sz="2000" b="0">
              <a:solidFill>
                <a:srgbClr val="0070C0"/>
              </a:solidFill>
              <a:latin typeface="黑体" panose="02010609060101010101" charset="-122"/>
              <a:ea typeface="黑体" panose="02010609060101010101" charset="-122"/>
              <a:cs typeface="黑体" panose="02010609060101010101" charset="-122"/>
            </a:endParaRPr>
          </a:p>
          <a:p>
            <a:pPr algn="l">
              <a:buClrTx/>
              <a:buSzTx/>
              <a:buNone/>
            </a:pPr>
            <a:endParaRPr lang="zh-CN" sz="2000" b="0">
              <a:solidFill>
                <a:schemeClr val="accent1">
                  <a:lumMod val="50000"/>
                </a:schemeClr>
              </a:solidFill>
              <a:ea typeface="宋体" panose="02010600030101010101" pitchFamily="2" charset="-122"/>
            </a:endParaRPr>
          </a:p>
          <a:p>
            <a:pPr algn="l">
              <a:buClrTx/>
              <a:buSzTx/>
              <a:buNone/>
            </a:pPr>
            <a:endParaRPr lang="zh-CN" sz="2000" b="0">
              <a:solidFill>
                <a:schemeClr val="accent1">
                  <a:lumMod val="50000"/>
                </a:schemeClr>
              </a:solidFill>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9213215" y="0"/>
            <a:ext cx="2978785" cy="504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tags/tag1.xml><?xml version="1.0" encoding="utf-8"?>
<p:tagLst xmlns:p="http://schemas.openxmlformats.org/presentationml/2006/main">
  <p:tag name="KSO_WM_UNIT_PLACING_PICTURE_USER_VIEWPORT" val="{&quot;height&quot;:5394.393700787402,&quot;width&quot;:16214.141732283464}"/>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6442,&quot;width&quot;:9844}"/>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rial">
      <a:majorFont>
        <a:latin typeface="Arial"/>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3239</Words>
  <Application>WPS 演示</Application>
  <PresentationFormat>宽屏</PresentationFormat>
  <Paragraphs>198</Paragraphs>
  <Slides>15</Slides>
  <Notes>18</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15</vt:i4>
      </vt:variant>
    </vt:vector>
  </HeadingPairs>
  <TitlesOfParts>
    <vt:vector size="41" baseType="lpstr">
      <vt:lpstr>Arial</vt:lpstr>
      <vt:lpstr>宋体</vt:lpstr>
      <vt:lpstr>Wingdings</vt:lpstr>
      <vt:lpstr>微软雅黑</vt:lpstr>
      <vt:lpstr>Calibri</vt:lpstr>
      <vt:lpstr>Ebrima</vt:lpstr>
      <vt:lpstr>华文新魏</vt:lpstr>
      <vt:lpstr>Dotum</vt:lpstr>
      <vt:lpstr>Malgun Gothic</vt:lpstr>
      <vt:lpstr>Kartika</vt:lpstr>
      <vt:lpstr>Agency FB</vt:lpstr>
      <vt:lpstr>华文隶书</vt:lpstr>
      <vt:lpstr>黑体</vt:lpstr>
      <vt:lpstr>MS PGothic</vt:lpstr>
      <vt:lpstr>Lato</vt:lpstr>
      <vt:lpstr>华文楷体</vt:lpstr>
      <vt:lpstr>Times New Roman</vt:lpstr>
      <vt:lpstr>华文行楷</vt:lpstr>
      <vt:lpstr>楷体</vt:lpstr>
      <vt:lpstr>Lato Light</vt:lpstr>
      <vt:lpstr>Gill Sans</vt:lpstr>
      <vt:lpstr>Lato Regular</vt:lpstr>
      <vt:lpstr>Arial Unicode MS</vt:lpstr>
      <vt:lpstr>Segoe Print</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春秋视觉</dc:creator>
  <cp:lastModifiedBy>DELL</cp:lastModifiedBy>
  <cp:revision>214</cp:revision>
  <dcterms:created xsi:type="dcterms:W3CDTF">2015-08-18T02:51:00Z</dcterms:created>
  <dcterms:modified xsi:type="dcterms:W3CDTF">2025-11-25T03:24:39Z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KSOTemplateUUID">
    <vt:lpwstr>v1.0_mb_dnDP4KQ1F5nUSwizjipazQ==</vt:lpwstr>
  </property>
  <property fmtid="{D5CDD505-2E9C-101B-9397-08002B2CF9AE}" pid="4" name="ICV">
    <vt:lpwstr>06755ADB46284D8F8F87B7BA003E2461</vt:lpwstr>
  </property>
</Properties>
</file>